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3" r:id="rId5"/>
  </p:sldMasterIdLst>
  <p:notesMasterIdLst>
    <p:notesMasterId r:id="rId48"/>
  </p:notesMasterIdLst>
  <p:handoutMasterIdLst>
    <p:handoutMasterId r:id="rId49"/>
  </p:handoutMasterIdLst>
  <p:sldIdLst>
    <p:sldId id="256" r:id="rId6"/>
    <p:sldId id="908" r:id="rId7"/>
    <p:sldId id="736" r:id="rId8"/>
    <p:sldId id="715" r:id="rId9"/>
    <p:sldId id="334" r:id="rId10"/>
    <p:sldId id="437" r:id="rId11"/>
    <p:sldId id="677" r:id="rId12"/>
    <p:sldId id="676" r:id="rId13"/>
    <p:sldId id="600" r:id="rId14"/>
    <p:sldId id="601" r:id="rId15"/>
    <p:sldId id="602" r:id="rId16"/>
    <p:sldId id="603" r:id="rId17"/>
    <p:sldId id="604" r:id="rId18"/>
    <p:sldId id="605" r:id="rId19"/>
    <p:sldId id="671" r:id="rId20"/>
    <p:sldId id="608" r:id="rId21"/>
    <p:sldId id="735" r:id="rId22"/>
    <p:sldId id="709" r:id="rId23"/>
    <p:sldId id="610" r:id="rId24"/>
    <p:sldId id="611" r:id="rId25"/>
    <p:sldId id="674" r:id="rId26"/>
    <p:sldId id="612" r:id="rId27"/>
    <p:sldId id="613" r:id="rId28"/>
    <p:sldId id="662" r:id="rId29"/>
    <p:sldId id="618" r:id="rId30"/>
    <p:sldId id="619" r:id="rId31"/>
    <p:sldId id="620" r:id="rId32"/>
    <p:sldId id="622" r:id="rId33"/>
    <p:sldId id="628" r:id="rId34"/>
    <p:sldId id="913" r:id="rId35"/>
    <p:sldId id="720" r:id="rId36"/>
    <p:sldId id="723" r:id="rId37"/>
    <p:sldId id="730" r:id="rId38"/>
    <p:sldId id="732" r:id="rId39"/>
    <p:sldId id="734" r:id="rId40"/>
    <p:sldId id="744" r:id="rId41"/>
    <p:sldId id="914" r:id="rId42"/>
    <p:sldId id="737" r:id="rId43"/>
    <p:sldId id="915" r:id="rId44"/>
    <p:sldId id="624" r:id="rId45"/>
    <p:sldId id="729" r:id="rId46"/>
    <p:sldId id="725" r:id="rId47"/>
  </p:sldIdLst>
  <p:sldSz cx="9144000" cy="6858000" type="screen4x3"/>
  <p:notesSz cx="7023100" cy="9309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4BF"/>
    <a:srgbClr val="FDB5A1"/>
    <a:srgbClr val="D73529"/>
    <a:srgbClr val="F125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558"/>
  </p:normalViewPr>
  <p:slideViewPr>
    <p:cSldViewPr>
      <p:cViewPr varScale="1">
        <p:scale>
          <a:sx n="121" d="100"/>
          <a:sy n="121" d="100"/>
        </p:scale>
        <p:origin x="193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43343" cy="465455"/>
          </a:xfrm>
          <a:prstGeom prst="rect">
            <a:avLst/>
          </a:prstGeom>
        </p:spPr>
        <p:txBody>
          <a:bodyPr vert="horz" wrap="square" lIns="93321" tIns="46660" rIns="93321" bIns="4666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1"/>
            <a:ext cx="3043343" cy="465455"/>
          </a:xfrm>
          <a:prstGeom prst="rect">
            <a:avLst/>
          </a:prstGeom>
        </p:spPr>
        <p:txBody>
          <a:bodyPr vert="horz" wrap="square" lIns="93321" tIns="46660" rIns="93321" bIns="4666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9DD3B60-7819-4580-AC6E-3BCEB0EC3C95}" type="datetime1">
              <a:rPr lang="en-US"/>
              <a:pPr>
                <a:defRPr/>
              </a:pPr>
              <a:t>2/18/20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42030"/>
            <a:ext cx="3043343" cy="465455"/>
          </a:xfrm>
          <a:prstGeom prst="rect">
            <a:avLst/>
          </a:prstGeom>
        </p:spPr>
        <p:txBody>
          <a:bodyPr vert="horz" wrap="square" lIns="93321" tIns="46660" rIns="93321" bIns="4666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30"/>
            <a:ext cx="3043343" cy="465455"/>
          </a:xfrm>
          <a:prstGeom prst="rect">
            <a:avLst/>
          </a:prstGeom>
        </p:spPr>
        <p:txBody>
          <a:bodyPr vert="horz" wrap="square" lIns="93321" tIns="46660" rIns="93321" bIns="4666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6AD5B3D-8BCA-4EE0-847A-233DDD077B2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6504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43343" cy="465455"/>
          </a:xfrm>
          <a:prstGeom prst="rect">
            <a:avLst/>
          </a:prstGeom>
        </p:spPr>
        <p:txBody>
          <a:bodyPr vert="horz" lIns="93321" tIns="46660" rIns="93321" bIns="46660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1"/>
            <a:ext cx="3043343" cy="465455"/>
          </a:xfrm>
          <a:prstGeom prst="rect">
            <a:avLst/>
          </a:prstGeom>
        </p:spPr>
        <p:txBody>
          <a:bodyPr vert="horz" lIns="93321" tIns="46660" rIns="93321" bIns="46660" rtlCol="0"/>
          <a:lstStyle>
            <a:lvl1pPr algn="r">
              <a:defRPr sz="1200"/>
            </a:lvl1pPr>
          </a:lstStyle>
          <a:p>
            <a:pPr>
              <a:defRPr/>
            </a:pPr>
            <a:fld id="{8ABB6B82-B001-4F7C-B514-7A1E898742BF}" type="datetimeFigureOut">
              <a:rPr lang="en-US"/>
              <a:pPr>
                <a:defRPr/>
              </a:pPr>
              <a:t>2/18/20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1" tIns="46660" rIns="93321" bIns="4666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4"/>
            <a:ext cx="5618480" cy="4189095"/>
          </a:xfrm>
          <a:prstGeom prst="rect">
            <a:avLst/>
          </a:prstGeom>
        </p:spPr>
        <p:txBody>
          <a:bodyPr vert="horz" lIns="93321" tIns="46660" rIns="93321" bIns="4666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42030"/>
            <a:ext cx="3043343" cy="465455"/>
          </a:xfrm>
          <a:prstGeom prst="rect">
            <a:avLst/>
          </a:prstGeom>
        </p:spPr>
        <p:txBody>
          <a:bodyPr vert="horz" lIns="93321" tIns="46660" rIns="93321" bIns="4666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5455"/>
          </a:xfrm>
          <a:prstGeom prst="rect">
            <a:avLst/>
          </a:prstGeom>
        </p:spPr>
        <p:txBody>
          <a:bodyPr vert="horz" lIns="93321" tIns="46660" rIns="93321" bIns="46660" rtlCol="0" anchor="b"/>
          <a:lstStyle>
            <a:lvl1pPr algn="r">
              <a:defRPr sz="1200"/>
            </a:lvl1pPr>
          </a:lstStyle>
          <a:p>
            <a:pPr>
              <a:defRPr/>
            </a:pPr>
            <a:fld id="{D1FEC384-73F6-4CB0-8B58-CE90DD7CF4A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5075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EC09C25-65EA-1E49-A7BF-CAC99AF942D3}" type="slidenum">
              <a:rPr lang="en-US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887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87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0458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80DE9A-DC79-2C4C-A06D-15A11731EE61}" type="slidenum">
              <a:rPr lang="en-US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88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8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07065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E60B45-F5AF-4F40-A86B-187B004E43F9}" type="slidenum">
              <a:rPr lang="en-US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891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91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2164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A45F76-DAF7-864D-B703-B7B0AF744160}" type="slidenum">
              <a:rPr lang="en-US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1029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29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0696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9FFE6E-B66C-B541-9970-730D84632C0C}" type="slidenum">
              <a:rPr lang="en-US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898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98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76503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2E1DBB-50EB-E14F-A4B8-EA8E381D3D81}" type="slidenum">
              <a:rPr lang="en-US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1031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31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05670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9685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D71C85-371C-8E4D-A729-FF6FF1324333}" type="slidenum">
              <a:rPr lang="en-US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902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02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90191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1B0EA2-DB05-E94C-B69B-1F0158947414}" type="slidenum">
              <a:rPr lang="en-US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90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0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35373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6A09CB2-5303-F64D-8474-D0A2A79D0F29}" type="slidenum">
              <a:rPr lang="en-US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1035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35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6641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7932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972E7F-5FB3-FA40-8086-36A7C6FE16DF}" type="slidenum">
              <a:rPr lang="en-US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906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06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19822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A16350-1402-7945-9D42-FA057BE4C79D}" type="slidenum">
              <a:rPr lang="en-US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90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0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59242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238D1C-123F-D941-A4F7-4B0BDBCBBF36}" type="slidenum">
              <a:rPr lang="en-US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1010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10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16109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EBA205-3F2A-C44B-A9A4-F3451AB081C9}" type="slidenum">
              <a:rPr lang="en-US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91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18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08328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5F83ED-6F1A-7E42-AA64-15CDA9FF9EB9}" type="slidenum">
              <a:rPr lang="en-US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92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2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72767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4758AA-2BDE-104C-8BDA-4918CC4FB681}" type="slidenum">
              <a:rPr lang="en-US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92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22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46129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A90285E-36A3-9C46-91E1-2BB4A3F7FE3F}" type="slidenum">
              <a:rPr lang="en-US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926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26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96731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6F23FE6-B246-CF46-9021-60B8D03DAB33}" type="slidenum">
              <a:rPr lang="en-US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939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39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24889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0143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183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61A7D0-F9CE-5643-B01D-97A8205CFEDF}" type="slidenum">
              <a:rPr lang="en-US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04960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6611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666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4950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728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3733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4675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8240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2218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DEFFD6-4D19-C044-88E5-D53875A2313F}" type="slidenum">
              <a:rPr lang="en-US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930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30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61156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998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276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F546F2-43F7-A748-9033-809AB8CB0CCC}" type="slidenum">
              <a:rPr lang="en-US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08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861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575B10-DE3E-FB48-AE59-12D414C6CAEB}" type="slidenum">
              <a:rPr lang="en-US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1043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43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9315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C3CD3C-F817-CF47-879B-738360244FD4}" type="slidenum">
              <a:rPr lang="en-US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1041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41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4770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E34F7D-6270-304E-A8D0-16EA0B4E2962}" type="slidenum">
              <a:rPr lang="en-US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87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7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2042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EA28B2-A093-DA49-B938-2334BA3C4459}" type="slidenum">
              <a:rPr lang="en-US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0691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CD0438-CD16-724D-8D33-D4D4AB05CA85}" type="slidenum">
              <a:rPr lang="en-US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885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8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9748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rady_logo_ful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000" y="6370638"/>
            <a:ext cx="16764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4" descr="ottersonColor_1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62000" y="0"/>
            <a:ext cx="3922713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44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3200400" y="1143000"/>
            <a:ext cx="4953000" cy="2667000"/>
          </a:xfrm>
        </p:spPr>
        <p:txBody>
          <a:bodyPr/>
          <a:lstStyle>
            <a:lvl1pPr>
              <a:defRPr sz="2800" b="1" i="0">
                <a:solidFill>
                  <a:srgbClr val="284794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4045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3200400" y="4419600"/>
            <a:ext cx="5029200" cy="762000"/>
          </a:xfrm>
        </p:spPr>
        <p:txBody>
          <a:bodyPr/>
          <a:lstStyle>
            <a:lvl1pPr marL="0" indent="0">
              <a:buFontTx/>
              <a:buNone/>
              <a:defRPr sz="2000" b="0" i="0">
                <a:solidFill>
                  <a:srgbClr val="284794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381000"/>
            <a:ext cx="1885950" cy="5745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381000"/>
            <a:ext cx="5505450" cy="5745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Jump Link"/>
          <p:cNvSpPr>
            <a:spLocks noGrp="1"/>
          </p:cNvSpPr>
          <p:nvPr>
            <p:ph type="body" sz="quarter" idx="16" hasCustomPrompt="1"/>
          </p:nvPr>
        </p:nvSpPr>
        <p:spPr>
          <a:xfrm>
            <a:off x="3886200" y="6553200"/>
            <a:ext cx="1371600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Jump to long image description</a:t>
            </a:r>
          </a:p>
        </p:txBody>
      </p:sp>
      <p:sp>
        <p:nvSpPr>
          <p:cNvPr id="7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  <a:latin typeface="Calibri" panose="020F050202020403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40408319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Bar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Title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562600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2400"/>
            </a:lvl1pPr>
            <a:lvl2pPr>
              <a:spcAft>
                <a:spcPts val="800"/>
              </a:spcAft>
              <a:defRPr sz="2000"/>
            </a:lvl2pPr>
            <a:lvl3pPr>
              <a:spcAft>
                <a:spcPts val="800"/>
              </a:spcAft>
              <a:defRPr sz="1800"/>
            </a:lvl3pPr>
            <a:lvl4pPr>
              <a:spcAft>
                <a:spcPts val="800"/>
              </a:spcAft>
              <a:defRPr sz="1600"/>
            </a:lvl4pPr>
            <a:lvl5pPr>
              <a:spcAft>
                <a:spcPts val="800"/>
              </a:spcAft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Jump Link"/>
          <p:cNvSpPr>
            <a:spLocks noGrp="1"/>
          </p:cNvSpPr>
          <p:nvPr>
            <p:ph type="body" sz="quarter" idx="16" hasCustomPrompt="1"/>
          </p:nvPr>
        </p:nvSpPr>
        <p:spPr>
          <a:xfrm>
            <a:off x="3886200" y="6553200"/>
            <a:ext cx="1371600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Jump to long image description</a:t>
            </a:r>
          </a:p>
        </p:txBody>
      </p:sp>
      <p:sp>
        <p:nvSpPr>
          <p:cNvPr id="9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212623933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Bar-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Title"/>
          <p:cNvSpPr>
            <a:spLocks noGrp="1"/>
          </p:cNvSpPr>
          <p:nvPr>
            <p:ph type="title"/>
          </p:nvPr>
        </p:nvSpPr>
        <p:spPr>
          <a:xfrm>
            <a:off x="-1" y="228600"/>
            <a:ext cx="9144001" cy="6096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/>
          </p:nvPr>
        </p:nvSpPr>
        <p:spPr>
          <a:xfrm>
            <a:off x="457200" y="914400"/>
            <a:ext cx="4038600" cy="5615940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2400"/>
            </a:lvl1pPr>
            <a:lvl2pPr>
              <a:spcAft>
                <a:spcPts val="800"/>
              </a:spcAft>
              <a:defRPr sz="2000"/>
            </a:lvl2pPr>
            <a:lvl3pPr>
              <a:spcAft>
                <a:spcPts val="800"/>
              </a:spcAft>
              <a:defRPr sz="1800"/>
            </a:lvl3pPr>
            <a:lvl4pPr>
              <a:spcAft>
                <a:spcPts val="800"/>
              </a:spcAft>
              <a:defRPr sz="1600"/>
            </a:lvl4pPr>
            <a:lvl5pPr>
              <a:spcAft>
                <a:spcPts val="800"/>
              </a:spcAf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4038600" cy="5615940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2400"/>
            </a:lvl1pPr>
            <a:lvl2pPr>
              <a:spcAft>
                <a:spcPts val="800"/>
              </a:spcAft>
              <a:defRPr sz="2000"/>
            </a:lvl2pPr>
            <a:lvl3pPr>
              <a:spcAft>
                <a:spcPts val="800"/>
              </a:spcAft>
              <a:defRPr sz="1800"/>
            </a:lvl3pPr>
            <a:lvl4pPr>
              <a:spcAft>
                <a:spcPts val="800"/>
              </a:spcAft>
              <a:defRPr sz="1600"/>
            </a:lvl4pPr>
            <a:lvl5pPr>
              <a:spcAft>
                <a:spcPts val="800"/>
              </a:spcAf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Jump Link"/>
          <p:cNvSpPr>
            <a:spLocks noGrp="1"/>
          </p:cNvSpPr>
          <p:nvPr>
            <p:ph type="body" sz="quarter" idx="12" hasCustomPrompt="1"/>
          </p:nvPr>
        </p:nvSpPr>
        <p:spPr>
          <a:xfrm>
            <a:off x="3817620" y="6529450"/>
            <a:ext cx="1508760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Jump to long image description(s)</a:t>
            </a:r>
          </a:p>
        </p:txBody>
      </p:sp>
      <p:sp>
        <p:nvSpPr>
          <p:cNvPr id="10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245509353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1143000"/>
            <a:ext cx="3695700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1100" y="1143000"/>
            <a:ext cx="3695700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381000"/>
            <a:ext cx="7543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43000" y="1143000"/>
            <a:ext cx="754380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28" name="Picture 8" descr="rady_logo_full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239000" y="6370638"/>
            <a:ext cx="16764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12" descr="otterson_side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-609600" y="-1588"/>
            <a:ext cx="1508125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7" r:id="rId12"/>
    <p:sldLayoutId id="2147483748" r:id="rId13"/>
    <p:sldLayoutId id="2147483749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/>
          <a:ea typeface="ＭＳ Ｐゴシック" charset="-128"/>
          <a:cs typeface="Calibri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Calibri"/>
          <a:ea typeface="ＭＳ Ｐゴシック" charset="-128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600">
          <a:solidFill>
            <a:schemeClr val="tx1"/>
          </a:solidFill>
          <a:latin typeface="Calibri"/>
          <a:ea typeface="ＭＳ Ｐゴシック" charset="-128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Calibri"/>
          <a:ea typeface="ＭＳ Ｐゴシック" charset="-128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/>
          <a:ea typeface="ＭＳ Ｐゴシック" charset="-128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Calibri"/>
          <a:ea typeface="ＭＳ Ｐゴシック" charset="-128"/>
          <a:cs typeface="Calibri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kerin.tv/14e/ppt11-3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jpg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oPmuEyP3a0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jpg"/><Relationship Id="rId4" Type="http://schemas.openxmlformats.org/officeDocument/2006/relationships/image" Target="../media/image4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kerin.tv/14e/v11-3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aE8gllg6D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kerin.tv/14e/ppt11-1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jpg"/><Relationship Id="rId5" Type="http://schemas.openxmlformats.org/officeDocument/2006/relationships/image" Target="../media/image8.jpe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685800"/>
            <a:ext cx="7848600" cy="20574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latin typeface="+mj-lt"/>
                <a:cs typeface="Calibri" charset="0"/>
              </a:rPr>
              <a:t>The Rady School of Management</a:t>
            </a:r>
            <a:br>
              <a:rPr lang="en-US" sz="3600" dirty="0">
                <a:latin typeface="+mj-lt"/>
                <a:cs typeface="Calibri" charset="0"/>
              </a:rPr>
            </a:br>
            <a:endParaRPr lang="en-US" sz="3200" b="0" dirty="0">
              <a:latin typeface="+mj-lt"/>
              <a:cs typeface="Calibri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43200" y="2971800"/>
            <a:ext cx="5181600" cy="13716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b="1" dirty="0">
                <a:latin typeface="+mn-lt"/>
                <a:cs typeface="Calibri" charset="0"/>
              </a:rPr>
              <a:t>MGT 103 </a:t>
            </a:r>
          </a:p>
          <a:p>
            <a:pPr eaLnBrk="1" hangingPunct="1">
              <a:defRPr/>
            </a:pPr>
            <a:r>
              <a:rPr lang="en-US" sz="1800" b="1" dirty="0">
                <a:latin typeface="+mn-lt"/>
                <a:cs typeface="Calibri" charset="0"/>
              </a:rPr>
              <a:t>Lecture #11</a:t>
            </a:r>
          </a:p>
          <a:p>
            <a:pPr eaLnBrk="1" hangingPunct="1">
              <a:defRPr/>
            </a:pPr>
            <a:r>
              <a:rPr lang="en-US" sz="1800" b="1" dirty="0">
                <a:latin typeface="+mn-lt"/>
                <a:cs typeface="Calibri" charset="0"/>
              </a:rPr>
              <a:t>Managing Successful Products &amp; Services</a:t>
            </a:r>
          </a:p>
          <a:p>
            <a:pPr eaLnBrk="1" hangingPunct="1">
              <a:defRPr/>
            </a:pPr>
            <a:r>
              <a:rPr lang="en-US" sz="1800" b="1" dirty="0">
                <a:latin typeface="+mn-lt"/>
                <a:cs typeface="Calibri" charset="0"/>
              </a:rPr>
              <a:t>Branding</a:t>
            </a:r>
          </a:p>
          <a:p>
            <a:pPr eaLnBrk="1" hangingPunct="1">
              <a:defRPr/>
            </a:pPr>
            <a:r>
              <a:rPr lang="en-US" sz="1800" b="1" dirty="0">
                <a:latin typeface="+mn-lt"/>
                <a:cs typeface="Calibri" charset="0"/>
              </a:rPr>
              <a:t>Wednesday, February 19, 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19200" y="533400"/>
            <a:ext cx="7594600" cy="609600"/>
          </a:xfrm>
        </p:spPr>
        <p:txBody>
          <a:bodyPr/>
          <a:lstStyle/>
          <a:p>
            <a:pPr algn="l"/>
            <a:r>
              <a:rPr lang="en-US" sz="28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</a:t>
            </a:r>
            <a:r>
              <a:rPr lang="cs-CZ" sz="28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11-</a:t>
            </a:r>
            <a:r>
              <a:rPr lang="en-US" sz="28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2</a:t>
            </a:r>
            <a:r>
              <a:rPr lang="en-US" sz="2800" dirty="0"/>
              <a:t>  Product life cycle for the stand-alone fax machine for business use: 1970-2016.</a:t>
            </a:r>
          </a:p>
        </p:txBody>
      </p:sp>
      <p:pic>
        <p:nvPicPr>
          <p:cNvPr id="9" name="Content Placeholder 8" descr="A line graph charts the worldwide sales through the product life cycle of the stand-alone fax machine.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600200"/>
            <a:ext cx="7594600" cy="4318586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hlinkClick r:id="" action="ppaction://noaction"/>
              </a:rPr>
              <a:t>Jump to Appendix 3 long image description</a:t>
            </a:r>
          </a:p>
        </p:txBody>
      </p:sp>
      <p:sp>
        <p:nvSpPr>
          <p:cNvPr id="7" name="Text Placeholder 6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78896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738" name="AutoShape 2"/>
          <p:cNvSpPr>
            <a:spLocks noChangeArrowheads="1"/>
          </p:cNvSpPr>
          <p:nvPr/>
        </p:nvSpPr>
        <p:spPr bwMode="auto">
          <a:xfrm>
            <a:off x="1044756" y="229664"/>
            <a:ext cx="7769225" cy="1143000"/>
          </a:xfrm>
          <a:prstGeom prst="roundRect">
            <a:avLst>
              <a:gd name="adj" fmla="val 16667"/>
            </a:avLst>
          </a:prstGeom>
          <a:solidFill>
            <a:srgbClr val="FFD868">
              <a:alpha val="34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marL="231775" indent="6350">
              <a:lnSpc>
                <a:spcPct val="100000"/>
              </a:lnSpc>
              <a:spcBef>
                <a:spcPct val="0"/>
              </a:spcBef>
              <a:defRPr/>
            </a:pPr>
            <a:endParaRPr lang="en-US" sz="2400" dirty="0">
              <a:solidFill>
                <a:schemeClr val="accent2"/>
              </a:solidFill>
              <a:cs typeface="+mn-cs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543800" cy="1143000"/>
          </a:xfrm>
        </p:spPr>
        <p:txBody>
          <a:bodyPr/>
          <a:lstStyle/>
          <a:p>
            <a:r>
              <a:rPr lang="en-US" sz="2800" b="1" dirty="0">
                <a:solidFill>
                  <a:srgbClr val="00B0F0"/>
                </a:solidFill>
              </a:rPr>
              <a:t>CHARTING THE PRODUCT LIFE CYCLE </a:t>
            </a:r>
            <a:br>
              <a:rPr lang="en-US" sz="2800" b="1" dirty="0">
                <a:solidFill>
                  <a:srgbClr val="00B0F0"/>
                </a:solidFill>
              </a:rPr>
            </a:br>
            <a:r>
              <a:rPr lang="en-US" sz="2000" b="1" dirty="0">
                <a:solidFill>
                  <a:srgbClr val="00B0F0"/>
                </a:solidFill>
              </a:rPr>
              <a:t>GROWTH STAGE</a:t>
            </a:r>
            <a:endParaRPr lang="en-US" sz="2800" b="1" dirty="0">
              <a:solidFill>
                <a:srgbClr val="00B0F0"/>
              </a:solidFill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1524000" y="1600201"/>
            <a:ext cx="7162800" cy="40005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Growth Stage:</a:t>
            </a:r>
          </a:p>
          <a:p>
            <a:r>
              <a:rPr lang="en-US" dirty="0"/>
              <a:t>Rapid Sales Growth</a:t>
            </a:r>
          </a:p>
          <a:p>
            <a:r>
              <a:rPr lang="en-US" dirty="0"/>
              <a:t>More Competitors</a:t>
            </a:r>
          </a:p>
          <a:p>
            <a:r>
              <a:rPr lang="en-US" dirty="0"/>
              <a:t>Profits Peak</a:t>
            </a:r>
          </a:p>
          <a:p>
            <a:r>
              <a:rPr lang="en-US" dirty="0"/>
              <a:t>Advertising Shifts to Selective Demand</a:t>
            </a:r>
          </a:p>
          <a:p>
            <a:r>
              <a:rPr lang="en-US" dirty="0"/>
              <a:t>Repeat Purchasers</a:t>
            </a:r>
          </a:p>
          <a:p>
            <a:r>
              <a:rPr lang="en-US" dirty="0"/>
              <a:t>New Features</a:t>
            </a:r>
          </a:p>
          <a:p>
            <a:r>
              <a:rPr lang="en-US" dirty="0"/>
              <a:t>Broad Distribution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48C098A1-47B8-4434-93C5-4FC44FDDFBD4}"/>
              </a:ext>
            </a:extLst>
          </p:cNvPr>
          <p:cNvSpPr txBox="1">
            <a:spLocks/>
          </p:cNvSpPr>
          <p:nvPr/>
        </p:nvSpPr>
        <p:spPr>
          <a:xfrm>
            <a:off x="6612892" y="1920846"/>
            <a:ext cx="2417175" cy="152400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Kindle</a:t>
            </a:r>
          </a:p>
          <a:p>
            <a:pPr fontAlgn="auto">
              <a:spcAft>
                <a:spcPts val="0"/>
              </a:spcAft>
            </a:pPr>
            <a:endParaRPr lang="en-US" dirty="0"/>
          </a:p>
        </p:txBody>
      </p:sp>
      <p:pic>
        <p:nvPicPr>
          <p:cNvPr id="22536" name="Picture 33" descr="Click for Kindle link.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224" y="2300783"/>
            <a:ext cx="7985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950" y="4356199"/>
            <a:ext cx="2346547" cy="1565147"/>
          </a:xfrm>
          <a:prstGeom prst="rect">
            <a:avLst/>
          </a:prstGeom>
        </p:spPr>
      </p:pic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8CE7886C-6EDC-4F4B-9DA1-EBA86E7AEF1F}"/>
              </a:ext>
            </a:extLst>
          </p:cNvPr>
          <p:cNvSpPr txBox="1">
            <a:spLocks/>
          </p:cNvSpPr>
          <p:nvPr/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b="0" dirty="0"/>
              <a:t>©</a:t>
            </a:r>
            <a:r>
              <a:rPr lang="en-US" b="0" dirty="0" err="1"/>
              <a:t>Tomacco</a:t>
            </a:r>
            <a:r>
              <a:rPr lang="en-US" b="0" dirty="0"/>
              <a:t>/iStock/Getty Images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412951600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786" name="AutoShape 2"/>
          <p:cNvSpPr>
            <a:spLocks noChangeArrowheads="1"/>
          </p:cNvSpPr>
          <p:nvPr/>
        </p:nvSpPr>
        <p:spPr bwMode="auto">
          <a:xfrm>
            <a:off x="1066800" y="115888"/>
            <a:ext cx="7845425" cy="1143000"/>
          </a:xfrm>
          <a:prstGeom prst="roundRect">
            <a:avLst>
              <a:gd name="adj" fmla="val 16667"/>
            </a:avLst>
          </a:prstGeom>
          <a:solidFill>
            <a:srgbClr val="FFD868">
              <a:alpha val="34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marL="231775" indent="6350">
              <a:lnSpc>
                <a:spcPct val="100000"/>
              </a:lnSpc>
              <a:spcBef>
                <a:spcPct val="0"/>
              </a:spcBef>
              <a:defRPr/>
            </a:pPr>
            <a:endParaRPr lang="en-US" sz="2400" dirty="0">
              <a:solidFill>
                <a:schemeClr val="accent2"/>
              </a:solidFill>
              <a:cs typeface="+mn-cs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61153" y="228600"/>
            <a:ext cx="7391400" cy="1143000"/>
          </a:xfrm>
        </p:spPr>
        <p:txBody>
          <a:bodyPr/>
          <a:lstStyle/>
          <a:p>
            <a:r>
              <a:rPr lang="en-US" sz="2800" b="1" dirty="0">
                <a:solidFill>
                  <a:srgbClr val="00B0F0"/>
                </a:solidFill>
              </a:rPr>
              <a:t>CHARTING THE PRODUCT LIFE CYCLE </a:t>
            </a:r>
            <a:br>
              <a:rPr lang="en-US" sz="2800" b="1" dirty="0">
                <a:solidFill>
                  <a:srgbClr val="00B0F0"/>
                </a:solidFill>
              </a:rPr>
            </a:br>
            <a:r>
              <a:rPr lang="en-US" sz="2000" b="1" dirty="0">
                <a:solidFill>
                  <a:srgbClr val="00B0F0"/>
                </a:solidFill>
              </a:rPr>
              <a:t>MATURITY STAGE</a:t>
            </a:r>
            <a:endParaRPr lang="en-US" sz="2800" b="1" dirty="0">
              <a:solidFill>
                <a:srgbClr val="00B0F0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5400" y="1600201"/>
            <a:ext cx="7391400" cy="27862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Maturity Stage:</a:t>
            </a:r>
          </a:p>
          <a:p>
            <a:r>
              <a:rPr lang="en-US" dirty="0"/>
              <a:t>Industry/Product Sales Slow</a:t>
            </a:r>
          </a:p>
          <a:p>
            <a:r>
              <a:rPr lang="en-US" dirty="0"/>
              <a:t>Fewer New Buyers</a:t>
            </a:r>
          </a:p>
          <a:p>
            <a:r>
              <a:rPr lang="en-US" dirty="0"/>
              <a:t>Profit Declines</a:t>
            </a:r>
          </a:p>
          <a:p>
            <a:r>
              <a:rPr lang="en-US" dirty="0"/>
              <a:t>Product Differentiation</a:t>
            </a:r>
          </a:p>
          <a:p>
            <a:r>
              <a:rPr lang="en-US" dirty="0"/>
              <a:t>Fewer Competitors</a:t>
            </a:r>
          </a:p>
          <a:p>
            <a:r>
              <a:rPr lang="en-US" dirty="0"/>
              <a:t>Examples: Soft Drinks, Breakfast Cereals</a:t>
            </a:r>
          </a:p>
        </p:txBody>
      </p:sp>
    </p:spTree>
    <p:extLst>
      <p:ext uri="{BB962C8B-B14F-4D97-AF65-F5344CB8AC3E}">
        <p14:creationId xmlns:p14="http://schemas.microsoft.com/office/powerpoint/2010/main" val="316367483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834" name="AutoShape 2"/>
          <p:cNvSpPr>
            <a:spLocks noChangeArrowheads="1"/>
          </p:cNvSpPr>
          <p:nvPr/>
        </p:nvSpPr>
        <p:spPr bwMode="auto">
          <a:xfrm>
            <a:off x="1066800" y="115888"/>
            <a:ext cx="7845425" cy="1143000"/>
          </a:xfrm>
          <a:prstGeom prst="roundRect">
            <a:avLst>
              <a:gd name="adj" fmla="val 16667"/>
            </a:avLst>
          </a:prstGeom>
          <a:solidFill>
            <a:srgbClr val="FFD868">
              <a:alpha val="34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marL="231775" indent="6350">
              <a:lnSpc>
                <a:spcPct val="100000"/>
              </a:lnSpc>
              <a:spcBef>
                <a:spcPct val="0"/>
              </a:spcBef>
              <a:defRPr/>
            </a:pPr>
            <a:endParaRPr lang="en-US" sz="2400" dirty="0">
              <a:solidFill>
                <a:srgbClr val="C00000"/>
              </a:solidFill>
              <a:cs typeface="+mn-cs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331912" y="188246"/>
            <a:ext cx="7315200" cy="1143000"/>
          </a:xfrm>
        </p:spPr>
        <p:txBody>
          <a:bodyPr/>
          <a:lstStyle/>
          <a:p>
            <a:r>
              <a:rPr lang="en-US" sz="2800" b="1" dirty="0">
                <a:solidFill>
                  <a:srgbClr val="00B0F0"/>
                </a:solidFill>
              </a:rPr>
              <a:t>CHARTING THE PRODUCT LIFE CYCLE </a:t>
            </a:r>
            <a:br>
              <a:rPr lang="en-US" sz="2800" b="1" dirty="0">
                <a:solidFill>
                  <a:srgbClr val="00B0F0"/>
                </a:solidFill>
              </a:rPr>
            </a:br>
            <a:r>
              <a:rPr lang="en-US" sz="2000" b="1" dirty="0">
                <a:solidFill>
                  <a:srgbClr val="00B0F0"/>
                </a:solidFill>
              </a:rPr>
              <a:t>DECLINE STAGE</a:t>
            </a:r>
            <a:endParaRPr lang="en-US" sz="2800" b="1" dirty="0">
              <a:solidFill>
                <a:srgbClr val="00B0F0"/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386708" y="1752600"/>
            <a:ext cx="7239000" cy="2794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Decline Stage:</a:t>
            </a:r>
          </a:p>
          <a:p>
            <a:r>
              <a:rPr lang="en-US" dirty="0"/>
              <a:t>Industry/Product Sales Drop</a:t>
            </a:r>
          </a:p>
          <a:p>
            <a:r>
              <a:rPr lang="en-US" dirty="0"/>
              <a:t>Price Drops</a:t>
            </a:r>
          </a:p>
          <a:p>
            <a:r>
              <a:rPr lang="en-US" dirty="0"/>
              <a:t>Environmental Changes</a:t>
            </a:r>
          </a:p>
          <a:p>
            <a:r>
              <a:rPr lang="en-US" dirty="0"/>
              <a:t>Deletion</a:t>
            </a:r>
          </a:p>
          <a:p>
            <a:r>
              <a:rPr lang="en-US" dirty="0"/>
              <a:t>Harvesting</a:t>
            </a:r>
          </a:p>
        </p:txBody>
      </p:sp>
      <p:pic>
        <p:nvPicPr>
          <p:cNvPr id="26630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29799" y="2692114"/>
            <a:ext cx="2638724" cy="283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5252E9A5-4312-4DA1-8420-63EFBF415516}"/>
              </a:ext>
            </a:extLst>
          </p:cNvPr>
          <p:cNvSpPr txBox="1">
            <a:spLocks/>
          </p:cNvSpPr>
          <p:nvPr/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b="0" dirty="0"/>
              <a:t>©Getty Images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598455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24" name="AutoShape 44"/>
          <p:cNvSpPr>
            <a:spLocks noChangeArrowheads="1"/>
          </p:cNvSpPr>
          <p:nvPr/>
        </p:nvSpPr>
        <p:spPr bwMode="auto">
          <a:xfrm>
            <a:off x="954566" y="212915"/>
            <a:ext cx="7921625" cy="1143000"/>
          </a:xfrm>
          <a:prstGeom prst="roundRect">
            <a:avLst>
              <a:gd name="adj" fmla="val 16667"/>
            </a:avLst>
          </a:prstGeom>
          <a:solidFill>
            <a:schemeClr val="accent4">
              <a:lumMod val="40000"/>
              <a:lumOff val="60000"/>
              <a:alpha val="10001"/>
            </a:schemeClr>
          </a:solidFill>
          <a:ln w="38100">
            <a:solidFill>
              <a:srgbClr val="0070C0"/>
            </a:solidFill>
            <a:round/>
            <a:headEnd/>
            <a:tailEnd/>
          </a:ln>
          <a:effectLst/>
        </p:spPr>
        <p:txBody>
          <a:bodyPr anchor="ctr" anchorCtr="1"/>
          <a:lstStyle/>
          <a:p>
            <a:pPr marL="228600" eaLnBrk="0" hangingPunct="0">
              <a:lnSpc>
                <a:spcPct val="100000"/>
              </a:lnSpc>
              <a:spcBef>
                <a:spcPct val="0"/>
              </a:spcBef>
              <a:defRPr/>
            </a:pPr>
            <a:endParaRPr lang="en-US" dirty="0">
              <a:solidFill>
                <a:schemeClr val="accent2"/>
              </a:solidFill>
              <a:cs typeface="+mn-cs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66800" y="432318"/>
            <a:ext cx="8153400" cy="609600"/>
          </a:xfrm>
        </p:spPr>
        <p:txBody>
          <a:bodyPr/>
          <a:lstStyle/>
          <a:p>
            <a:r>
              <a:rPr lang="en-US" sz="3200" b="1" dirty="0">
                <a:solidFill>
                  <a:srgbClr val="00B0F0"/>
                </a:solidFill>
              </a:rPr>
              <a:t>MARKETING MATTERS</a:t>
            </a:r>
            <a:br>
              <a:rPr lang="en-US" sz="2800" b="1" dirty="0">
                <a:solidFill>
                  <a:srgbClr val="00B0F0"/>
                </a:solidFill>
              </a:rPr>
            </a:br>
            <a:r>
              <a:rPr lang="en-US" sz="2800" b="1" dirty="0">
                <a:solidFill>
                  <a:srgbClr val="00B0F0"/>
                </a:solidFill>
              </a:rPr>
              <a:t>Will E-Mail Spell Extinction for Fax Machines?</a:t>
            </a:r>
            <a:endParaRPr lang="en-US" sz="1600" b="1" dirty="0">
              <a:solidFill>
                <a:srgbClr val="00B0F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CD9BCE-9685-46E8-8097-E4634378D5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7591" y="1828800"/>
            <a:ext cx="4038600" cy="561594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E-mail – Text Messages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Faxes – Formatted Documents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Security Concerns</a:t>
            </a:r>
          </a:p>
          <a:p>
            <a:pPr marL="0" indent="0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Will Slack kill email?</a:t>
            </a:r>
          </a:p>
          <a:p>
            <a:endParaRPr lang="en-US" dirty="0"/>
          </a:p>
        </p:txBody>
      </p:sp>
      <p:pic>
        <p:nvPicPr>
          <p:cNvPr id="11" name="Content Placeholder 10" descr="A line graph charts the growth &#10;of e-mail mailboxes worldwide.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171255"/>
            <a:ext cx="3276600" cy="3102864"/>
          </a:xfrm>
          <a:prstGeom prst="rect">
            <a:avLst/>
          </a:prstGeom>
        </p:spPr>
      </p:pic>
      <p:sp>
        <p:nvSpPr>
          <p:cNvPr id="2" name="Cloud 1">
            <a:extLst>
              <a:ext uri="{FF2B5EF4-FFF2-40B4-BE49-F238E27FC236}">
                <a16:creationId xmlns:a16="http://schemas.microsoft.com/office/drawing/2014/main" id="{6C3E316A-39CB-2645-8E2E-5D1969AB0753}"/>
              </a:ext>
            </a:extLst>
          </p:cNvPr>
          <p:cNvSpPr/>
          <p:nvPr/>
        </p:nvSpPr>
        <p:spPr bwMode="auto">
          <a:xfrm>
            <a:off x="3303196" y="2933700"/>
            <a:ext cx="1600195" cy="990600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7412425-76CE-6442-A435-CC6D4B6A49F5}"/>
              </a:ext>
            </a:extLst>
          </p:cNvPr>
          <p:cNvCxnSpPr/>
          <p:nvPr/>
        </p:nvCxnSpPr>
        <p:spPr bwMode="auto">
          <a:xfrm>
            <a:off x="4191000" y="3657600"/>
            <a:ext cx="0" cy="12600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BC1D1D5-EB79-3643-849D-89FEB6BE4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331" y="3086101"/>
            <a:ext cx="674336" cy="6096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427C576-36B3-0D4F-9F73-7FF77B2661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77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098" name="AutoShape 2"/>
          <p:cNvSpPr>
            <a:spLocks noChangeArrowheads="1"/>
          </p:cNvSpPr>
          <p:nvPr/>
        </p:nvSpPr>
        <p:spPr bwMode="auto">
          <a:xfrm>
            <a:off x="1030287" y="246688"/>
            <a:ext cx="7769225" cy="1143000"/>
          </a:xfrm>
          <a:prstGeom prst="roundRect">
            <a:avLst>
              <a:gd name="adj" fmla="val 16667"/>
            </a:avLst>
          </a:prstGeom>
          <a:solidFill>
            <a:srgbClr val="FFD868">
              <a:alpha val="34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marL="231775" indent="6350">
              <a:lnSpc>
                <a:spcPct val="100000"/>
              </a:lnSpc>
              <a:spcBef>
                <a:spcPct val="0"/>
              </a:spcBef>
              <a:defRPr/>
            </a:pPr>
            <a:endParaRPr lang="en-US" sz="2400" dirty="0">
              <a:solidFill>
                <a:srgbClr val="C00000"/>
              </a:solidFill>
              <a:cs typeface="+mn-cs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543800" cy="1143000"/>
          </a:xfrm>
        </p:spPr>
        <p:txBody>
          <a:bodyPr/>
          <a:lstStyle/>
          <a:p>
            <a:r>
              <a:rPr lang="en-US" sz="2800" b="1" dirty="0">
                <a:solidFill>
                  <a:srgbClr val="00B0F0"/>
                </a:solidFill>
              </a:rPr>
              <a:t>CHARTING THE PRODUCT LIFE CYCLE </a:t>
            </a:r>
            <a:br>
              <a:rPr lang="en-US" sz="2800" b="1" dirty="0">
                <a:solidFill>
                  <a:srgbClr val="00B0F0"/>
                </a:solidFill>
              </a:rPr>
            </a:br>
            <a:r>
              <a:rPr lang="en-US" sz="2000" b="1" dirty="0">
                <a:solidFill>
                  <a:srgbClr val="00B0F0"/>
                </a:solidFill>
              </a:rPr>
              <a:t>THREE ASPECTS </a:t>
            </a:r>
            <a:r>
              <a:rPr lang="en-US" sz="1800" b="1" dirty="0">
                <a:solidFill>
                  <a:srgbClr val="00B0F0"/>
                </a:solidFill>
              </a:rPr>
              <a:t>(1 of 2)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1371600" y="1600200"/>
            <a:ext cx="7315200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Length of the Product Life Cycle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Shape of the Product Life Cycle</a:t>
            </a:r>
          </a:p>
          <a:p>
            <a:pPr lvl="1">
              <a:buFont typeface="Arial"/>
              <a:buChar char="•"/>
            </a:pPr>
            <a:r>
              <a:rPr lang="en-US" dirty="0"/>
              <a:t>Generalized Life Cycle</a:t>
            </a:r>
          </a:p>
          <a:p>
            <a:pPr lvl="1">
              <a:buFont typeface="Arial"/>
              <a:buChar char="•"/>
            </a:pPr>
            <a:r>
              <a:rPr lang="en-US" dirty="0"/>
              <a:t>High-Learning Product</a:t>
            </a:r>
          </a:p>
          <a:p>
            <a:pPr lvl="1">
              <a:buFont typeface="Arial"/>
              <a:buChar char="•"/>
            </a:pPr>
            <a:r>
              <a:rPr lang="en-US" dirty="0"/>
              <a:t>Low-Learning Product</a:t>
            </a:r>
            <a:endParaRPr lang="en-US" dirty="0">
              <a:solidFill>
                <a:srgbClr val="0064FF"/>
              </a:solidFill>
            </a:endParaRPr>
          </a:p>
          <a:p>
            <a:pPr lvl="1">
              <a:buFont typeface="Arial"/>
              <a:buChar char="•"/>
            </a:pPr>
            <a:r>
              <a:rPr lang="en-US" dirty="0"/>
              <a:t>Fashion Product</a:t>
            </a:r>
          </a:p>
          <a:p>
            <a:pPr lvl="1">
              <a:buFont typeface="Arial"/>
              <a:buChar char="•"/>
            </a:pPr>
            <a:r>
              <a:rPr lang="en-US" dirty="0"/>
              <a:t>Fad Product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Rate of Consumer Adoption</a:t>
            </a:r>
          </a:p>
        </p:txBody>
      </p:sp>
    </p:spTree>
    <p:extLst>
      <p:ext uri="{BB962C8B-B14F-4D97-AF65-F5344CB8AC3E}">
        <p14:creationId xmlns:p14="http://schemas.microsoft.com/office/powerpoint/2010/main" val="327568429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19200" y="228600"/>
            <a:ext cx="7924800" cy="609600"/>
          </a:xfrm>
        </p:spPr>
        <p:txBody>
          <a:bodyPr/>
          <a:lstStyle/>
          <a:p>
            <a:pPr algn="l"/>
            <a:r>
              <a:rPr lang="en-US" sz="28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</a:t>
            </a:r>
            <a:r>
              <a:rPr lang="cs-CZ" sz="28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11-</a:t>
            </a:r>
            <a:r>
              <a:rPr lang="en-US" sz="28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3</a:t>
            </a:r>
            <a:r>
              <a:rPr lang="en-US" sz="2800" dirty="0"/>
              <a:t>  Alternative product life-cycle curves based on product types</a:t>
            </a:r>
          </a:p>
        </p:txBody>
      </p:sp>
      <p:pic>
        <p:nvPicPr>
          <p:cNvPr id="9" name="Content Placeholder 8" descr="Four tables chart the life cycles of a high learning product, a low-learning product, a fashion product, and a fad product.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1313977"/>
            <a:ext cx="6515100" cy="5167682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hlinkClick r:id="" action="ppaction://noaction"/>
              </a:rPr>
              <a:t>Jump to Appendix 5 long image description</a:t>
            </a:r>
          </a:p>
        </p:txBody>
      </p:sp>
      <p:sp>
        <p:nvSpPr>
          <p:cNvPr id="6" name="Text Placeholder 5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48433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155" name="AutoShape 11"/>
          <p:cNvSpPr>
            <a:spLocks noChangeArrowheads="1"/>
          </p:cNvSpPr>
          <p:nvPr/>
        </p:nvSpPr>
        <p:spPr bwMode="auto">
          <a:xfrm>
            <a:off x="1219200" y="115888"/>
            <a:ext cx="7693025" cy="1143000"/>
          </a:xfrm>
          <a:prstGeom prst="roundRect">
            <a:avLst>
              <a:gd name="adj" fmla="val 16667"/>
            </a:avLst>
          </a:prstGeom>
          <a:solidFill>
            <a:srgbClr val="FFD868">
              <a:alpha val="34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marL="231775" indent="6350">
              <a:lnSpc>
                <a:spcPct val="100000"/>
              </a:lnSpc>
              <a:spcBef>
                <a:spcPct val="0"/>
              </a:spcBef>
              <a:defRPr/>
            </a:pPr>
            <a:endParaRPr lang="en-US" sz="2400" dirty="0">
              <a:solidFill>
                <a:schemeClr val="accent2"/>
              </a:solidFill>
              <a:cs typeface="+mn-cs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47800" y="252076"/>
            <a:ext cx="7086600" cy="1006812"/>
          </a:xfrm>
        </p:spPr>
        <p:txBody>
          <a:bodyPr/>
          <a:lstStyle/>
          <a:p>
            <a:r>
              <a:rPr lang="en-US" sz="2800" b="1" dirty="0">
                <a:solidFill>
                  <a:srgbClr val="00B0F0"/>
                </a:solidFill>
              </a:rPr>
              <a:t>THE PRODUCT LEVEL: CLASS AND FORM</a:t>
            </a:r>
            <a:endParaRPr lang="en-US" sz="1800" b="1" dirty="0">
              <a:solidFill>
                <a:srgbClr val="00B0F0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47800" y="1417638"/>
            <a:ext cx="7237412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Product Class</a:t>
            </a:r>
          </a:p>
          <a:p>
            <a:pPr lvl="1">
              <a:buFont typeface="Arial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Entire Product Category or Industry</a:t>
            </a:r>
          </a:p>
          <a:p>
            <a:pPr lvl="1">
              <a:buFont typeface="Arial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Ex: Prerecorded Music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Product Form</a:t>
            </a:r>
          </a:p>
          <a:p>
            <a:pPr lvl="1">
              <a:buFont typeface="Arial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Variations of a Product Within the Product Class</a:t>
            </a:r>
          </a:p>
          <a:p>
            <a:pPr lvl="1">
              <a:buFont typeface="Arial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Examples: Cassettes, CDs, Music Streaming</a:t>
            </a:r>
          </a:p>
        </p:txBody>
      </p:sp>
    </p:spTree>
    <p:extLst>
      <p:ext uri="{BB962C8B-B14F-4D97-AF65-F5344CB8AC3E}">
        <p14:creationId xmlns:p14="http://schemas.microsoft.com/office/powerpoint/2010/main" val="285150807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95400" y="228600"/>
            <a:ext cx="7848600" cy="609600"/>
          </a:xfrm>
        </p:spPr>
        <p:txBody>
          <a:bodyPr/>
          <a:lstStyle/>
          <a:p>
            <a:pPr algn="l"/>
            <a:r>
              <a:rPr lang="en-US" sz="28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</a:t>
            </a:r>
            <a:r>
              <a:rPr lang="cs-CZ" sz="28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11-</a:t>
            </a:r>
            <a:r>
              <a:rPr lang="en-US" sz="28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4</a:t>
            </a:r>
            <a:r>
              <a:rPr lang="en-US" sz="2800" b="1" dirty="0"/>
              <a:t>  Prerecorded music product life cycles by product form.</a:t>
            </a:r>
            <a:endParaRPr lang="en-US" sz="1600" dirty="0"/>
          </a:p>
        </p:txBody>
      </p:sp>
      <p:pic>
        <p:nvPicPr>
          <p:cNvPr id="8" name="Content Placeholder 7" descr="A line graph charts the retail dollar sales of the cassette tape, the compact disc, and digital music between the years 1975 and 2015.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209043"/>
            <a:ext cx="6870700" cy="4973314"/>
          </a:xfrm>
          <a:prstGeom prst="rect">
            <a:avLst/>
          </a:prstGeom>
        </p:spPr>
      </p:pic>
      <p:sp>
        <p:nvSpPr>
          <p:cNvPr id="6" name="Text Placeholder 5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56838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43000" y="228600"/>
            <a:ext cx="8001000" cy="609600"/>
          </a:xfrm>
        </p:spPr>
        <p:txBody>
          <a:bodyPr/>
          <a:lstStyle/>
          <a:p>
            <a:pPr algn="l"/>
            <a:r>
              <a:rPr lang="en-US" sz="28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</a:t>
            </a:r>
            <a:r>
              <a:rPr lang="cs-CZ" sz="28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11-</a:t>
            </a:r>
            <a:r>
              <a:rPr lang="en-US" sz="28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5</a:t>
            </a:r>
            <a:r>
              <a:rPr lang="en-US" sz="2800" dirty="0"/>
              <a:t>  Five categories and profiles of product adopters (diffusion of innovation).</a:t>
            </a:r>
          </a:p>
        </p:txBody>
      </p:sp>
      <p:pic>
        <p:nvPicPr>
          <p:cNvPr id="9" name="Content Placeholder 8" descr="A bell curve accompanies graphics of the five categories and profiles of product adopters.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99" y="1276142"/>
            <a:ext cx="7239565" cy="5099258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hlinkClick r:id="" action="ppaction://noaction"/>
              </a:rPr>
              <a:t>Jump to Appendix 7 long image description</a:t>
            </a:r>
          </a:p>
        </p:txBody>
      </p:sp>
      <p:sp>
        <p:nvSpPr>
          <p:cNvPr id="7" name="Text Placeholder 6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14286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1F1E1-501B-F842-B29F-BF6490B4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 – February 19th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24E11-378D-FC46-B9F2-D530C850A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800" y="1295400"/>
            <a:ext cx="7239000" cy="4572000"/>
          </a:xfrm>
        </p:spPr>
        <p:txBody>
          <a:bodyPr/>
          <a:lstStyle/>
          <a:p>
            <a:r>
              <a:rPr lang="en-US" b="1" dirty="0"/>
              <a:t>Mid-Term Results</a:t>
            </a:r>
          </a:p>
          <a:p>
            <a:pPr lvl="1"/>
            <a:r>
              <a:rPr lang="en-US" dirty="0"/>
              <a:t>Average class grade = 82%</a:t>
            </a:r>
          </a:p>
          <a:p>
            <a:pPr lvl="1"/>
            <a:r>
              <a:rPr lang="en-US" dirty="0"/>
              <a:t>25% of total class grade, plenty of time to improve!</a:t>
            </a:r>
            <a:endParaRPr lang="en-US" b="1" dirty="0"/>
          </a:p>
          <a:p>
            <a:r>
              <a:rPr lang="en-US" b="1" dirty="0"/>
              <a:t>Rady Labs </a:t>
            </a:r>
            <a:r>
              <a:rPr lang="en-US" dirty="0"/>
              <a:t>reminder- please complete your Rady assignment as soon as possible!</a:t>
            </a:r>
          </a:p>
          <a:p>
            <a:r>
              <a:rPr lang="en-US" dirty="0"/>
              <a:t>&lt;70%, please set office hour appointment!</a:t>
            </a:r>
          </a:p>
          <a:p>
            <a:r>
              <a:rPr lang="en-US" dirty="0"/>
              <a:t>Office hours on Thursday this week; </a:t>
            </a:r>
            <a:r>
              <a:rPr lang="en-US" b="1" dirty="0"/>
              <a:t>2:00 – 3:00 p.m. 2E108</a:t>
            </a:r>
          </a:p>
        </p:txBody>
      </p:sp>
    </p:spTree>
    <p:extLst>
      <p:ext uri="{BB962C8B-B14F-4D97-AF65-F5344CB8AC3E}">
        <p14:creationId xmlns:p14="http://schemas.microsoft.com/office/powerpoint/2010/main" val="4181661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196" name="AutoShape 28"/>
          <p:cNvSpPr>
            <a:spLocks noChangeArrowheads="1"/>
          </p:cNvSpPr>
          <p:nvPr/>
        </p:nvSpPr>
        <p:spPr bwMode="auto">
          <a:xfrm>
            <a:off x="1068387" y="274638"/>
            <a:ext cx="7769225" cy="1143000"/>
          </a:xfrm>
          <a:prstGeom prst="roundRect">
            <a:avLst>
              <a:gd name="adj" fmla="val 16667"/>
            </a:avLst>
          </a:prstGeom>
          <a:solidFill>
            <a:srgbClr val="FFD868">
              <a:alpha val="34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marL="231775" indent="6350">
              <a:lnSpc>
                <a:spcPct val="100000"/>
              </a:lnSpc>
              <a:spcBef>
                <a:spcPct val="0"/>
              </a:spcBef>
              <a:defRPr/>
            </a:pPr>
            <a:endParaRPr lang="en-US" sz="2400" dirty="0">
              <a:solidFill>
                <a:srgbClr val="C00000"/>
              </a:solidFill>
              <a:cs typeface="+mn-cs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7467600" cy="1143000"/>
          </a:xfrm>
        </p:spPr>
        <p:txBody>
          <a:bodyPr/>
          <a:lstStyle/>
          <a:p>
            <a:r>
              <a:rPr lang="en-US" sz="2800" b="1" dirty="0">
                <a:solidFill>
                  <a:srgbClr val="00B0F0"/>
                </a:solidFill>
              </a:rPr>
              <a:t>CHARTING THE PRODUCT LIFE CYCLE </a:t>
            </a:r>
            <a:br>
              <a:rPr lang="en-US" sz="2800" b="1" dirty="0">
                <a:solidFill>
                  <a:srgbClr val="00B0F0"/>
                </a:solidFill>
              </a:rPr>
            </a:br>
            <a:r>
              <a:rPr lang="en-US" sz="2000" b="1" dirty="0">
                <a:solidFill>
                  <a:srgbClr val="00B0F0"/>
                </a:solidFill>
              </a:rPr>
              <a:t>FOUR ASPECTS</a:t>
            </a:r>
            <a:endParaRPr lang="en-US" sz="2800" b="1" dirty="0">
              <a:solidFill>
                <a:srgbClr val="00B0F0"/>
              </a:solidFill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676400" y="1752600"/>
            <a:ext cx="70104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Life Cycle and Consumers</a:t>
            </a:r>
          </a:p>
          <a:p>
            <a:pPr lvl="1">
              <a:buFont typeface="Arial"/>
              <a:buChar char="•"/>
            </a:pPr>
            <a:r>
              <a:rPr lang="en-US" sz="2800" dirty="0"/>
              <a:t>Barriers to Adoption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/>
              <a:t>Usage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/>
              <a:t>Value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/>
              <a:t>Risk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/>
              <a:t>Psychological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9553160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42" name="AutoShape 2"/>
          <p:cNvSpPr>
            <a:spLocks noChangeArrowheads="1"/>
          </p:cNvSpPr>
          <p:nvPr/>
        </p:nvSpPr>
        <p:spPr bwMode="auto">
          <a:xfrm>
            <a:off x="1090629" y="228600"/>
            <a:ext cx="7769225" cy="1143000"/>
          </a:xfrm>
          <a:prstGeom prst="roundRect">
            <a:avLst>
              <a:gd name="adj" fmla="val 16667"/>
            </a:avLst>
          </a:prstGeom>
          <a:solidFill>
            <a:srgbClr val="FFD868">
              <a:alpha val="34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marL="3175" indent="6350">
              <a:lnSpc>
                <a:spcPct val="100000"/>
              </a:lnSpc>
              <a:spcBef>
                <a:spcPct val="0"/>
              </a:spcBef>
              <a:defRPr/>
            </a:pPr>
            <a:endParaRPr lang="en-US" sz="2400" dirty="0">
              <a:solidFill>
                <a:srgbClr val="C00000"/>
              </a:solidFill>
              <a:cs typeface="+mn-cs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1219200" y="274638"/>
            <a:ext cx="7467600" cy="1143000"/>
          </a:xfrm>
        </p:spPr>
        <p:txBody>
          <a:bodyPr/>
          <a:lstStyle/>
          <a:p>
            <a:r>
              <a:rPr lang="en-US" sz="2800" b="1" dirty="0">
                <a:solidFill>
                  <a:srgbClr val="00B0F0"/>
                </a:solidFill>
              </a:rPr>
              <a:t>MANAGING THE PRODUCT LIFE CYCLE</a:t>
            </a:r>
            <a:br>
              <a:rPr lang="en-US" sz="2800" b="1" dirty="0">
                <a:solidFill>
                  <a:srgbClr val="00B0F0"/>
                </a:solidFill>
              </a:rPr>
            </a:br>
            <a:r>
              <a:rPr lang="en-US" sz="2000" b="1" dirty="0">
                <a:solidFill>
                  <a:srgbClr val="00B0F0"/>
                </a:solidFill>
              </a:rPr>
              <a:t>ROLE OF A PRODUCT MANAGER</a:t>
            </a:r>
            <a:endParaRPr lang="en-US" sz="2800" b="1" dirty="0">
              <a:solidFill>
                <a:srgbClr val="00B0F0"/>
              </a:solidFill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1524000" y="1828800"/>
            <a:ext cx="7467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Product/Brand Manager Responsibilities</a:t>
            </a:r>
          </a:p>
          <a:p>
            <a:pPr lvl="1">
              <a:buFont typeface="Arial"/>
              <a:buChar char="•"/>
            </a:pPr>
            <a:r>
              <a:rPr lang="en-US" sz="2800" dirty="0"/>
              <a:t>Product Life Cycle</a:t>
            </a:r>
          </a:p>
          <a:p>
            <a:pPr lvl="1">
              <a:buFont typeface="Arial"/>
              <a:buChar char="•"/>
            </a:pPr>
            <a:r>
              <a:rPr lang="en-US" sz="2800" dirty="0"/>
              <a:t>New Product Development</a:t>
            </a:r>
          </a:p>
          <a:p>
            <a:pPr lvl="1">
              <a:buFont typeface="Arial"/>
              <a:buChar char="•"/>
            </a:pPr>
            <a:r>
              <a:rPr lang="en-US" sz="2800" dirty="0"/>
              <a:t>Marketing Program Implementation</a:t>
            </a:r>
          </a:p>
          <a:p>
            <a:pPr lvl="1">
              <a:buFont typeface="Arial"/>
              <a:buChar char="•"/>
            </a:pPr>
            <a:r>
              <a:rPr lang="en-US" sz="2800" dirty="0"/>
              <a:t>Data Analysis</a:t>
            </a:r>
          </a:p>
          <a:p>
            <a:pPr lvl="2"/>
            <a:r>
              <a:rPr lang="en-US" sz="2800" dirty="0"/>
              <a:t>Category Development Index (CDI)</a:t>
            </a:r>
          </a:p>
          <a:p>
            <a:pPr lvl="2"/>
            <a:r>
              <a:rPr lang="en-US" sz="2800" dirty="0"/>
              <a:t>Brand Development Index (BDI)</a:t>
            </a:r>
          </a:p>
        </p:txBody>
      </p:sp>
    </p:spTree>
    <p:extLst>
      <p:ext uri="{BB962C8B-B14F-4D97-AF65-F5344CB8AC3E}">
        <p14:creationId xmlns:p14="http://schemas.microsoft.com/office/powerpoint/2010/main" val="214481553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239" name="AutoShape 23"/>
          <p:cNvSpPr>
            <a:spLocks noChangeArrowheads="1"/>
          </p:cNvSpPr>
          <p:nvPr/>
        </p:nvSpPr>
        <p:spPr bwMode="auto">
          <a:xfrm>
            <a:off x="990600" y="225062"/>
            <a:ext cx="7847012" cy="1143000"/>
          </a:xfrm>
          <a:prstGeom prst="roundRect">
            <a:avLst>
              <a:gd name="adj" fmla="val 16667"/>
            </a:avLst>
          </a:prstGeom>
          <a:solidFill>
            <a:srgbClr val="FFD868">
              <a:alpha val="34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marL="3175" indent="6350">
              <a:lnSpc>
                <a:spcPct val="100000"/>
              </a:lnSpc>
              <a:spcBef>
                <a:spcPct val="0"/>
              </a:spcBef>
              <a:defRPr/>
            </a:pPr>
            <a:endParaRPr lang="en-US" sz="2400" dirty="0">
              <a:solidFill>
                <a:srgbClr val="C00000"/>
              </a:solidFill>
              <a:cs typeface="+mn-cs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066800" y="274638"/>
            <a:ext cx="7620000" cy="1143000"/>
          </a:xfrm>
        </p:spPr>
        <p:txBody>
          <a:bodyPr/>
          <a:lstStyle/>
          <a:p>
            <a:r>
              <a:rPr lang="en-US" sz="2800" b="1" dirty="0">
                <a:solidFill>
                  <a:srgbClr val="00B0F0"/>
                </a:solidFill>
              </a:rPr>
              <a:t>MANAGING THE PRODUCT LIFE CYCLE</a:t>
            </a:r>
            <a:br>
              <a:rPr lang="en-US" sz="2800" b="1" dirty="0">
                <a:solidFill>
                  <a:srgbClr val="00B0F0"/>
                </a:solidFill>
              </a:rPr>
            </a:br>
            <a:r>
              <a:rPr lang="en-US" sz="2000" b="1" dirty="0">
                <a:solidFill>
                  <a:srgbClr val="00B0F0"/>
                </a:solidFill>
              </a:rPr>
              <a:t>MODIFYING THE PRODUCT OR MARKET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1371600" y="1600200"/>
            <a:ext cx="49530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" action="ppaction://noaction"/>
              </a:rPr>
              <a:t>Product Modification</a:t>
            </a:r>
            <a:endParaRPr lang="en-US" dirty="0"/>
          </a:p>
          <a:p>
            <a:pPr lvl="1">
              <a:buFont typeface="Arial"/>
              <a:buChar char="•"/>
            </a:pPr>
            <a:r>
              <a:rPr lang="en-US" dirty="0"/>
              <a:t>Product Bundling</a:t>
            </a:r>
          </a:p>
          <a:p>
            <a:pPr lvl="1">
              <a:buFont typeface="Arial"/>
              <a:buChar char="•"/>
            </a:pPr>
            <a:r>
              <a:rPr lang="en-US" dirty="0"/>
              <a:t>New Characteristics</a:t>
            </a:r>
          </a:p>
          <a:p>
            <a:pPr marL="0" indent="0">
              <a:buNone/>
            </a:pPr>
            <a:endParaRPr lang="en-US" dirty="0">
              <a:hlinkClick r:id="" action="ppaction://noaction"/>
            </a:endParaRPr>
          </a:p>
          <a:p>
            <a:pPr marL="0" indent="0">
              <a:buNone/>
            </a:pPr>
            <a:r>
              <a:rPr lang="en-US" dirty="0">
                <a:hlinkClick r:id="" action="ppaction://noaction"/>
              </a:rPr>
              <a:t>Market Modification</a:t>
            </a:r>
            <a:endParaRPr lang="en-US" dirty="0"/>
          </a:p>
          <a:p>
            <a:pPr lvl="1">
              <a:buFont typeface="Arial"/>
              <a:buChar char="•"/>
            </a:pPr>
            <a:r>
              <a:rPr lang="en-US" dirty="0"/>
              <a:t>Finding New Customers</a:t>
            </a:r>
          </a:p>
          <a:p>
            <a:pPr lvl="1">
              <a:buFont typeface="Arial"/>
              <a:buChar char="•"/>
            </a:pPr>
            <a:r>
              <a:rPr lang="en-US" dirty="0"/>
              <a:t>Increasing a Product</a:t>
            </a:r>
            <a:r>
              <a:rPr lang="ja-JP" altLang="en-US" dirty="0"/>
              <a:t>’</a:t>
            </a:r>
            <a:r>
              <a:rPr lang="en-US" dirty="0"/>
              <a:t>s Use</a:t>
            </a:r>
          </a:p>
          <a:p>
            <a:pPr lvl="1">
              <a:buFont typeface="Arial"/>
              <a:buChar char="•"/>
            </a:pPr>
            <a:r>
              <a:rPr lang="en-US" dirty="0"/>
              <a:t>Creating a New Use Situation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B233162-58D8-47FB-9302-E7ADE12C22C1}"/>
              </a:ext>
            </a:extLst>
          </p:cNvPr>
          <p:cNvSpPr txBox="1">
            <a:spLocks/>
          </p:cNvSpPr>
          <p:nvPr/>
        </p:nvSpPr>
        <p:spPr>
          <a:xfrm>
            <a:off x="5835632" y="4869973"/>
            <a:ext cx="2417175" cy="152400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800" dirty="0"/>
              <a:t>Gillette Ad</a:t>
            </a:r>
          </a:p>
          <a:p>
            <a:pPr fontAlgn="auto">
              <a:spcAft>
                <a:spcPts val="0"/>
              </a:spcAft>
            </a:pPr>
            <a:endParaRPr lang="en-US" dirty="0"/>
          </a:p>
        </p:txBody>
      </p:sp>
      <p:pic>
        <p:nvPicPr>
          <p:cNvPr id="15" name="Picture 29" descr="Click for the Gillette ad.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838" y="5082313"/>
            <a:ext cx="7985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509" y="2711926"/>
            <a:ext cx="2271381" cy="1578610"/>
          </a:xfrm>
          <a:prstGeom prst="rect">
            <a:avLst/>
          </a:prstGeom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F51B692A-3395-42D7-98BE-34B83C5E5B42}"/>
              </a:ext>
            </a:extLst>
          </p:cNvPr>
          <p:cNvSpPr txBox="1">
            <a:spLocks/>
          </p:cNvSpPr>
          <p:nvPr/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b="0" dirty="0"/>
              <a:t>©Gary Gardiner/Bloomberg via Getty Images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47958988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266" name="AutoShape 2"/>
          <p:cNvSpPr>
            <a:spLocks noChangeArrowheads="1"/>
          </p:cNvSpPr>
          <p:nvPr/>
        </p:nvSpPr>
        <p:spPr bwMode="auto">
          <a:xfrm>
            <a:off x="1219200" y="115888"/>
            <a:ext cx="7693025" cy="1143000"/>
          </a:xfrm>
          <a:prstGeom prst="roundRect">
            <a:avLst>
              <a:gd name="adj" fmla="val 16667"/>
            </a:avLst>
          </a:prstGeom>
          <a:solidFill>
            <a:srgbClr val="FFD868">
              <a:alpha val="34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marL="3175" indent="6350">
              <a:lnSpc>
                <a:spcPct val="100000"/>
              </a:lnSpc>
              <a:spcBef>
                <a:spcPct val="0"/>
              </a:spcBef>
              <a:defRPr/>
            </a:pPr>
            <a:endParaRPr lang="en-US" sz="2400" dirty="0">
              <a:solidFill>
                <a:srgbClr val="C00000"/>
              </a:solidFill>
              <a:cs typeface="+mn-cs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493178" y="115888"/>
            <a:ext cx="7162800" cy="1143000"/>
          </a:xfrm>
        </p:spPr>
        <p:txBody>
          <a:bodyPr/>
          <a:lstStyle/>
          <a:p>
            <a:r>
              <a:rPr lang="en-US" sz="2800" b="1" dirty="0">
                <a:solidFill>
                  <a:srgbClr val="00B0F0"/>
                </a:solidFill>
              </a:rPr>
              <a:t>MANAGING THE PRODUCT LIFE CYCLE</a:t>
            </a:r>
            <a:br>
              <a:rPr lang="en-US" sz="2800" b="1" dirty="0">
                <a:solidFill>
                  <a:srgbClr val="00B0F0"/>
                </a:solidFill>
              </a:rPr>
            </a:br>
            <a:r>
              <a:rPr lang="en-US" sz="2000" b="1" dirty="0">
                <a:solidFill>
                  <a:srgbClr val="00B0F0"/>
                </a:solidFill>
              </a:rPr>
              <a:t>REPOSITIONING THE PRODUCT </a:t>
            </a:r>
            <a:endParaRPr lang="en-US" sz="1800" b="1" dirty="0">
              <a:solidFill>
                <a:srgbClr val="00B0F0"/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493178" y="1469484"/>
            <a:ext cx="7193622" cy="26543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Product Repositioning</a:t>
            </a:r>
          </a:p>
          <a:p>
            <a:pPr lvl="1">
              <a:buFont typeface="Arial"/>
              <a:buChar char="•"/>
            </a:pPr>
            <a:r>
              <a:rPr lang="en-US" dirty="0"/>
              <a:t>Changes Place Product Occupies in Consumer’s Mind</a:t>
            </a:r>
          </a:p>
          <a:p>
            <a:pPr marL="0" indent="0">
              <a:buNone/>
            </a:pPr>
            <a:r>
              <a:rPr lang="en-US" sz="2800" dirty="0"/>
              <a:t>Reacting to a Competitor’</a:t>
            </a:r>
            <a:r>
              <a:rPr lang="en-US" altLang="ja-JP" sz="2800" dirty="0"/>
              <a:t>s Position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Reaching a New Market</a:t>
            </a:r>
          </a:p>
          <a:p>
            <a:pPr marL="0" indent="0">
              <a:buNone/>
            </a:pPr>
            <a:r>
              <a:rPr lang="en-US" sz="2800" dirty="0"/>
              <a:t>Catching a Rising Trend</a:t>
            </a:r>
          </a:p>
          <a:p>
            <a:pPr marL="0" indent="0">
              <a:buNone/>
            </a:pPr>
            <a:r>
              <a:rPr lang="en-US" sz="2800" dirty="0"/>
              <a:t>Changing the Value Offered</a:t>
            </a:r>
          </a:p>
          <a:p>
            <a:pPr lvl="1">
              <a:buFont typeface="Arial"/>
              <a:buChar char="•"/>
            </a:pPr>
            <a:r>
              <a:rPr lang="en-US" dirty="0">
                <a:hlinkClick r:id="" action="ppaction://noaction"/>
              </a:rPr>
              <a:t>Trading Up</a:t>
            </a:r>
            <a:endParaRPr lang="en-US" dirty="0"/>
          </a:p>
          <a:p>
            <a:pPr lvl="1">
              <a:buFont typeface="Arial"/>
              <a:buChar char="•"/>
            </a:pPr>
            <a:r>
              <a:rPr lang="en-US" dirty="0">
                <a:hlinkClick r:id="" action="ppaction://noaction"/>
              </a:rPr>
              <a:t>Trading Down</a:t>
            </a:r>
            <a:endParaRPr lang="en-US" dirty="0"/>
          </a:p>
          <a:p>
            <a:pPr lvl="1">
              <a:buFont typeface="Arial"/>
              <a:buChar char="•"/>
            </a:pPr>
            <a:r>
              <a:rPr lang="en-US" dirty="0"/>
              <a:t>Downsizing: Reducing Content in Package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7168846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674" name="AutoShape 10"/>
          <p:cNvSpPr>
            <a:spLocks noChangeArrowheads="1"/>
          </p:cNvSpPr>
          <p:nvPr/>
        </p:nvSpPr>
        <p:spPr bwMode="auto">
          <a:xfrm>
            <a:off x="990601" y="319577"/>
            <a:ext cx="8001000" cy="1371600"/>
          </a:xfrm>
          <a:prstGeom prst="roundRect">
            <a:avLst>
              <a:gd name="adj" fmla="val 16667"/>
            </a:avLst>
          </a:prstGeom>
          <a:solidFill>
            <a:srgbClr val="FBE4BF"/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>
              <a:lnSpc>
                <a:spcPct val="105000"/>
              </a:lnSpc>
              <a:defRPr/>
            </a:pPr>
            <a:endParaRPr lang="en-US" sz="2400" dirty="0">
              <a:solidFill>
                <a:schemeClr val="accent2"/>
              </a:solidFill>
              <a:cs typeface="+mn-cs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371600" y="393827"/>
            <a:ext cx="8229600" cy="1143000"/>
          </a:xfrm>
        </p:spPr>
        <p:txBody>
          <a:bodyPr/>
          <a:lstStyle/>
          <a:p>
            <a:pPr>
              <a:lnSpc>
                <a:spcPct val="105000"/>
              </a:lnSpc>
              <a:defRPr/>
            </a:pPr>
            <a:r>
              <a:rPr lang="en-US" sz="3200" b="1" dirty="0">
                <a:solidFill>
                  <a:srgbClr val="00B0F0"/>
                </a:solidFill>
              </a:rPr>
              <a:t>MAKING RESPONSIBLE DECISIONS</a:t>
            </a:r>
            <a:br>
              <a:rPr lang="en-US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Consumer Economics of Downsizing—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Get Less, Pay More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447800" y="2015832"/>
            <a:ext cx="3551265" cy="452259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Changing the Amount in Package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Less Product in Package While Maintaining the Package Size, Dimension, and Price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951" y="2525476"/>
            <a:ext cx="3392853" cy="2419061"/>
          </a:xfrm>
          <a:prstGeom prst="rect">
            <a:avLst/>
          </a:prstGeom>
        </p:spPr>
      </p:pic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32241414-9845-445A-8394-67822223A284}"/>
              </a:ext>
            </a:extLst>
          </p:cNvPr>
          <p:cNvSpPr txBox="1">
            <a:spLocks/>
          </p:cNvSpPr>
          <p:nvPr/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b="0" dirty="0"/>
              <a:t>©McGraw-Hill Education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42773322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514" name="AutoShape 10"/>
          <p:cNvSpPr>
            <a:spLocks noChangeArrowheads="1"/>
          </p:cNvSpPr>
          <p:nvPr/>
        </p:nvSpPr>
        <p:spPr bwMode="auto">
          <a:xfrm>
            <a:off x="1112052" y="93159"/>
            <a:ext cx="7769225" cy="1143000"/>
          </a:xfrm>
          <a:prstGeom prst="roundRect">
            <a:avLst>
              <a:gd name="adj" fmla="val 16667"/>
            </a:avLst>
          </a:prstGeom>
          <a:solidFill>
            <a:srgbClr val="FFD868">
              <a:alpha val="34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marL="3175" indent="6350">
              <a:lnSpc>
                <a:spcPct val="100000"/>
              </a:lnSpc>
              <a:spcBef>
                <a:spcPct val="0"/>
              </a:spcBef>
              <a:defRPr/>
            </a:pPr>
            <a:endParaRPr lang="en-US" sz="2400" dirty="0">
              <a:solidFill>
                <a:srgbClr val="C00000"/>
              </a:solidFill>
              <a:cs typeface="+mn-cs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1339065" y="198148"/>
            <a:ext cx="7315200" cy="1143000"/>
          </a:xfrm>
        </p:spPr>
        <p:txBody>
          <a:bodyPr/>
          <a:lstStyle/>
          <a:p>
            <a:r>
              <a:rPr lang="en-US" sz="2800" b="1" dirty="0">
                <a:solidFill>
                  <a:srgbClr val="00B0F0"/>
                </a:solidFill>
              </a:rPr>
              <a:t>BRANDING AND BRAND MANAGEMENT</a:t>
            </a:r>
            <a:br>
              <a:rPr lang="en-US" sz="2800" b="1" dirty="0">
                <a:solidFill>
                  <a:srgbClr val="00B0F0"/>
                </a:solidFill>
              </a:rPr>
            </a:br>
            <a:r>
              <a:rPr lang="en-US" sz="2000" b="1" dirty="0">
                <a:solidFill>
                  <a:srgbClr val="00B0F0"/>
                </a:solidFill>
              </a:rPr>
              <a:t>BRAND PERSONALITY AND BRAND EQUITY </a:t>
            </a:r>
            <a:r>
              <a:rPr lang="en-US" sz="1800" b="1" dirty="0">
                <a:solidFill>
                  <a:srgbClr val="00B0F0"/>
                </a:solidFill>
              </a:rPr>
              <a:t>(1 of 3)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1676400" y="1524001"/>
            <a:ext cx="7010400" cy="22225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64FF"/>
                </a:solidFill>
                <a:hlinkClick r:id="" action="ppaction://noaction"/>
              </a:rPr>
              <a:t>Brand Personality</a:t>
            </a:r>
            <a:endParaRPr lang="en-US" dirty="0">
              <a:solidFill>
                <a:srgbClr val="0064FF"/>
              </a:solidFill>
            </a:endParaRPr>
          </a:p>
          <a:p>
            <a:endParaRPr lang="en-US" dirty="0">
              <a:solidFill>
                <a:srgbClr val="0064FF"/>
              </a:solidFill>
              <a:hlinkClick r:id="" action="ppaction://noaction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64FF"/>
                </a:solidFill>
                <a:hlinkClick r:id="" action="ppaction://noaction"/>
              </a:rPr>
              <a:t>Brand Equity</a:t>
            </a:r>
            <a:endParaRPr lang="en-US" dirty="0">
              <a:solidFill>
                <a:srgbClr val="0064FF"/>
              </a:solidFill>
            </a:endParaRPr>
          </a:p>
          <a:p>
            <a:pPr lvl="1">
              <a:buFont typeface="Arial"/>
              <a:buChar char="•"/>
            </a:pPr>
            <a:r>
              <a:rPr lang="en-US" dirty="0"/>
              <a:t>Provides a Competitive Advantage</a:t>
            </a:r>
          </a:p>
          <a:p>
            <a:pPr lvl="1">
              <a:buFont typeface="Arial"/>
              <a:buChar char="•"/>
            </a:pPr>
            <a:r>
              <a:rPr lang="en-US" dirty="0"/>
              <a:t>Consumers Willing to Pay a Premium</a:t>
            </a:r>
          </a:p>
        </p:txBody>
      </p:sp>
      <p:grpSp>
        <p:nvGrpSpPr>
          <p:cNvPr id="3" name="Group 2" descr="Click for the Dr. Pepper ad."/>
          <p:cNvGrpSpPr/>
          <p:nvPr/>
        </p:nvGrpSpPr>
        <p:grpSpPr>
          <a:xfrm>
            <a:off x="6324600" y="4648200"/>
            <a:ext cx="1702197" cy="1254302"/>
            <a:chOff x="6295645" y="4305123"/>
            <a:chExt cx="1702197" cy="1254302"/>
          </a:xfrm>
        </p:grpSpPr>
        <p:sp>
          <p:nvSpPr>
            <p:cNvPr id="2" name="TextBox 1"/>
            <p:cNvSpPr txBox="1"/>
            <p:nvPr/>
          </p:nvSpPr>
          <p:spPr>
            <a:xfrm>
              <a:off x="6295645" y="4305123"/>
              <a:ext cx="1702197" cy="327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Dr. Pepper Ad</a:t>
              </a:r>
            </a:p>
          </p:txBody>
        </p:sp>
        <p:pic>
          <p:nvPicPr>
            <p:cNvPr id="12" name="Picture 29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2125" y="4797425"/>
              <a:ext cx="798513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7392347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556" name="AutoShape 4"/>
          <p:cNvSpPr>
            <a:spLocks noChangeArrowheads="1"/>
          </p:cNvSpPr>
          <p:nvPr/>
        </p:nvSpPr>
        <p:spPr bwMode="auto">
          <a:xfrm>
            <a:off x="992187" y="160337"/>
            <a:ext cx="7845425" cy="1143000"/>
          </a:xfrm>
          <a:prstGeom prst="roundRect">
            <a:avLst>
              <a:gd name="adj" fmla="val 16667"/>
            </a:avLst>
          </a:prstGeom>
          <a:solidFill>
            <a:srgbClr val="FFD868">
              <a:alpha val="34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marL="3175" indent="6350">
              <a:lnSpc>
                <a:spcPct val="100000"/>
              </a:lnSpc>
              <a:spcBef>
                <a:spcPct val="0"/>
              </a:spcBef>
              <a:defRPr/>
            </a:pPr>
            <a:endParaRPr lang="en-US" sz="2400" dirty="0">
              <a:solidFill>
                <a:srgbClr val="C00000"/>
              </a:solidFill>
              <a:cs typeface="+mn-cs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543800" cy="1143000"/>
          </a:xfrm>
        </p:spPr>
        <p:txBody>
          <a:bodyPr/>
          <a:lstStyle/>
          <a:p>
            <a:pPr marL="3175" indent="6350">
              <a:defRPr/>
            </a:pPr>
            <a:r>
              <a:rPr lang="en-US" sz="2800" b="1" dirty="0">
                <a:solidFill>
                  <a:srgbClr val="00B0F0"/>
                </a:solidFill>
              </a:rPr>
              <a:t>BRANDING AND BRAND MANAGEMENT</a:t>
            </a:r>
            <a:br>
              <a:rPr lang="en-US" sz="2800" b="1" dirty="0">
                <a:solidFill>
                  <a:srgbClr val="00B0F0"/>
                </a:solidFill>
              </a:rPr>
            </a:br>
            <a:r>
              <a:rPr lang="en-US" sz="2000" b="1" dirty="0">
                <a:solidFill>
                  <a:srgbClr val="00B0F0"/>
                </a:solidFill>
              </a:rPr>
              <a:t>BRAND PERSONALITY AND BRAND EQUITY </a:t>
            </a:r>
            <a:r>
              <a:rPr lang="en-US" sz="1800" b="1" dirty="0">
                <a:solidFill>
                  <a:srgbClr val="00B0F0"/>
                </a:solidFill>
              </a:rPr>
              <a:t>(2 of 3)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143000" y="1600200"/>
            <a:ext cx="75438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Creating Brand Equity: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Develop Positive Brand Awareness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Establish a Brand’s Meaning for Consumers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Elicit the Proper Response to Brand’s Meaning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Create Intense Brand Loyalty with Consumers</a:t>
            </a:r>
          </a:p>
        </p:txBody>
      </p:sp>
    </p:spTree>
    <p:extLst>
      <p:ext uri="{BB962C8B-B14F-4D97-AF65-F5344CB8AC3E}">
        <p14:creationId xmlns:p14="http://schemas.microsoft.com/office/powerpoint/2010/main" val="386193520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02" name="AutoShape 2"/>
          <p:cNvSpPr>
            <a:spLocks noChangeArrowheads="1"/>
          </p:cNvSpPr>
          <p:nvPr/>
        </p:nvSpPr>
        <p:spPr bwMode="auto">
          <a:xfrm>
            <a:off x="1012128" y="171697"/>
            <a:ext cx="7798148" cy="1143000"/>
          </a:xfrm>
          <a:prstGeom prst="roundRect">
            <a:avLst>
              <a:gd name="adj" fmla="val 16667"/>
            </a:avLst>
          </a:prstGeom>
          <a:solidFill>
            <a:srgbClr val="FFD868">
              <a:alpha val="34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marL="3175" indent="6350">
              <a:lnSpc>
                <a:spcPct val="100000"/>
              </a:lnSpc>
              <a:spcBef>
                <a:spcPct val="0"/>
              </a:spcBef>
              <a:defRPr/>
            </a:pPr>
            <a:endParaRPr lang="en-US" sz="2400" dirty="0">
              <a:solidFill>
                <a:srgbClr val="C00000"/>
              </a:solidFill>
              <a:cs typeface="+mn-cs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219200" y="189373"/>
            <a:ext cx="7489128" cy="1143000"/>
          </a:xfrm>
        </p:spPr>
        <p:txBody>
          <a:bodyPr/>
          <a:lstStyle/>
          <a:p>
            <a:r>
              <a:rPr lang="en-US" sz="2800" b="1" dirty="0">
                <a:solidFill>
                  <a:srgbClr val="00B0F0"/>
                </a:solidFill>
              </a:rPr>
              <a:t>BRANDING AND BRAND MANAGEMENT</a:t>
            </a:r>
            <a:br>
              <a:rPr lang="en-US" sz="2800" b="1" dirty="0">
                <a:solidFill>
                  <a:srgbClr val="00B0F0"/>
                </a:solidFill>
              </a:rPr>
            </a:br>
            <a:r>
              <a:rPr lang="en-US" sz="2000" b="1" dirty="0">
                <a:solidFill>
                  <a:srgbClr val="00B0F0"/>
                </a:solidFill>
              </a:rPr>
              <a:t>BRAND PERSONALITY AND BRAND EQUITY </a:t>
            </a:r>
            <a:r>
              <a:rPr lang="en-US" sz="1800" b="1" dirty="0">
                <a:solidFill>
                  <a:srgbClr val="00B0F0"/>
                </a:solidFill>
              </a:rPr>
              <a:t>(3 of 3)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219200" y="1699855"/>
            <a:ext cx="7489128" cy="20193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Valuing Brand Equity</a:t>
            </a:r>
          </a:p>
          <a:p>
            <a:pPr lvl="1">
              <a:buFont typeface="Arial"/>
              <a:buChar char="•"/>
            </a:pPr>
            <a:r>
              <a:rPr lang="en-US" sz="2800" dirty="0"/>
              <a:t>Provides a Financial Advantage</a:t>
            </a:r>
          </a:p>
          <a:p>
            <a:pPr lvl="1">
              <a:buFont typeface="Arial"/>
              <a:buChar char="•"/>
            </a:pPr>
            <a:r>
              <a:rPr lang="en-US" sz="2800" dirty="0"/>
              <a:t>Brands can be Bought and Sold</a:t>
            </a:r>
          </a:p>
          <a:p>
            <a:pPr marL="457200" lvl="1" indent="0">
              <a:buNone/>
            </a:pPr>
            <a:endParaRPr lang="en-US" sz="3200" dirty="0">
              <a:hlinkClick r:id="" action="ppaction://noaction"/>
            </a:endParaRPr>
          </a:p>
          <a:p>
            <a:pPr marL="57150" indent="0">
              <a:buNone/>
            </a:pPr>
            <a:r>
              <a:rPr lang="en-US" sz="3600" dirty="0">
                <a:hlinkClick r:id="" action="ppaction://noaction"/>
              </a:rPr>
              <a:t>Brand Licensing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286" y="3900714"/>
            <a:ext cx="3677607" cy="2449286"/>
          </a:xfrm>
          <a:prstGeom prst="rect">
            <a:avLst/>
          </a:prstGeom>
        </p:spPr>
      </p:pic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3CC7EC4F-1015-4FD4-87AA-520399693F36}"/>
              </a:ext>
            </a:extLst>
          </p:cNvPr>
          <p:cNvSpPr txBox="1">
            <a:spLocks/>
          </p:cNvSpPr>
          <p:nvPr/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b="0" dirty="0"/>
              <a:t>©Rebecca Sapp/</a:t>
            </a:r>
            <a:r>
              <a:rPr lang="en-US" b="0" dirty="0" err="1"/>
              <a:t>WireImage</a:t>
            </a:r>
            <a:r>
              <a:rPr lang="en-US" b="0" dirty="0"/>
              <a:t> for </a:t>
            </a:r>
            <a:r>
              <a:rPr lang="en-US" b="0" dirty="0" err="1"/>
              <a:t>Mediaplacement</a:t>
            </a:r>
            <a:r>
              <a:rPr lang="en-US" b="0" dirty="0"/>
              <a:t>/Getty Images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12549562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698" name="AutoShape 2"/>
          <p:cNvSpPr>
            <a:spLocks noChangeArrowheads="1"/>
          </p:cNvSpPr>
          <p:nvPr/>
        </p:nvSpPr>
        <p:spPr bwMode="auto">
          <a:xfrm>
            <a:off x="1181894" y="241855"/>
            <a:ext cx="7618412" cy="1143000"/>
          </a:xfrm>
          <a:prstGeom prst="roundRect">
            <a:avLst>
              <a:gd name="adj" fmla="val 16667"/>
            </a:avLst>
          </a:prstGeom>
          <a:solidFill>
            <a:srgbClr val="FFD868">
              <a:alpha val="34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marL="3175" indent="6350">
              <a:lnSpc>
                <a:spcPct val="100000"/>
              </a:lnSpc>
              <a:spcBef>
                <a:spcPct val="0"/>
              </a:spcBef>
              <a:defRPr/>
            </a:pPr>
            <a:endParaRPr lang="en-US" sz="2400" dirty="0">
              <a:solidFill>
                <a:srgbClr val="C00000"/>
              </a:solidFill>
              <a:cs typeface="+mn-cs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295400" y="274638"/>
            <a:ext cx="7391400" cy="1143000"/>
          </a:xfrm>
        </p:spPr>
        <p:txBody>
          <a:bodyPr/>
          <a:lstStyle/>
          <a:p>
            <a:r>
              <a:rPr lang="en-US" sz="2800" b="1" dirty="0">
                <a:solidFill>
                  <a:srgbClr val="00B0F0"/>
                </a:solidFill>
              </a:rPr>
              <a:t>BRANDING AND BRAND MANAGEMENT</a:t>
            </a:r>
            <a:br>
              <a:rPr lang="en-US" sz="2800" b="1" dirty="0">
                <a:solidFill>
                  <a:srgbClr val="00B0F0"/>
                </a:solidFill>
              </a:rPr>
            </a:br>
            <a:r>
              <a:rPr lang="en-US" sz="2000" b="1" dirty="0">
                <a:solidFill>
                  <a:srgbClr val="00B0F0"/>
                </a:solidFill>
              </a:rPr>
              <a:t>PICKING A GOOD BRAND NAME</a:t>
            </a:r>
            <a:endParaRPr lang="en-US" sz="2800" b="1" dirty="0">
              <a:solidFill>
                <a:srgbClr val="00B0F0"/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371600" y="1600200"/>
            <a:ext cx="72390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Brand Name Should:</a:t>
            </a:r>
          </a:p>
          <a:p>
            <a:pPr lvl="1">
              <a:buFont typeface="Arial"/>
              <a:buChar char="•"/>
            </a:pPr>
            <a:r>
              <a:rPr lang="en-US" dirty="0"/>
              <a:t>Suggest Product Benefits</a:t>
            </a:r>
          </a:p>
          <a:p>
            <a:pPr lvl="1">
              <a:buFont typeface="Arial"/>
              <a:buChar char="•"/>
            </a:pPr>
            <a:r>
              <a:rPr lang="en-US" dirty="0"/>
              <a:t>Be Memorable, Distinctive, and Positive</a:t>
            </a:r>
          </a:p>
          <a:p>
            <a:pPr lvl="1">
              <a:buFont typeface="Arial"/>
              <a:buChar char="•"/>
            </a:pPr>
            <a:r>
              <a:rPr lang="en-US" dirty="0"/>
              <a:t>Fit the Company or Product Image</a:t>
            </a:r>
          </a:p>
          <a:p>
            <a:pPr lvl="1">
              <a:buFont typeface="Arial"/>
              <a:buChar char="•"/>
            </a:pPr>
            <a:r>
              <a:rPr lang="en-US" dirty="0"/>
              <a:t>Have No Legal or Regulatory Restrictions</a:t>
            </a:r>
          </a:p>
          <a:p>
            <a:pPr lvl="1">
              <a:buFont typeface="Arial"/>
              <a:buChar char="•"/>
            </a:pPr>
            <a:r>
              <a:rPr lang="en-US" dirty="0"/>
              <a:t>Be Simple and Emotional</a:t>
            </a:r>
          </a:p>
          <a:p>
            <a:pPr lvl="1">
              <a:buFont typeface="Arial"/>
              <a:buChar char="•"/>
            </a:pPr>
            <a:r>
              <a:rPr lang="en-US" dirty="0"/>
              <a:t>Have Favorable Phonetic and Semantic Associations in Other Languages</a:t>
            </a:r>
          </a:p>
        </p:txBody>
      </p:sp>
    </p:spTree>
    <p:extLst>
      <p:ext uri="{BB962C8B-B14F-4D97-AF65-F5344CB8AC3E}">
        <p14:creationId xmlns:p14="http://schemas.microsoft.com/office/powerpoint/2010/main" val="2883239296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986" name="AutoShape 2"/>
          <p:cNvSpPr>
            <a:spLocks noChangeArrowheads="1"/>
          </p:cNvSpPr>
          <p:nvPr/>
        </p:nvSpPr>
        <p:spPr bwMode="auto">
          <a:xfrm>
            <a:off x="1258887" y="160338"/>
            <a:ext cx="7616825" cy="1371600"/>
          </a:xfrm>
          <a:prstGeom prst="roundRect">
            <a:avLst>
              <a:gd name="adj" fmla="val 16667"/>
            </a:avLst>
          </a:prstGeom>
          <a:solidFill>
            <a:srgbClr val="FFD868">
              <a:alpha val="34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marL="3175" indent="6350">
              <a:lnSpc>
                <a:spcPct val="100000"/>
              </a:lnSpc>
              <a:spcBef>
                <a:spcPct val="0"/>
              </a:spcBef>
              <a:defRPr/>
            </a:pPr>
            <a:endParaRPr lang="en-US" sz="2400" dirty="0">
              <a:solidFill>
                <a:srgbClr val="C00000"/>
              </a:solidFill>
              <a:cs typeface="+mn-cs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239000" cy="1143000"/>
          </a:xfrm>
        </p:spPr>
        <p:txBody>
          <a:bodyPr/>
          <a:lstStyle/>
          <a:p>
            <a:r>
              <a:rPr lang="en-US" sz="2800" b="1" dirty="0">
                <a:solidFill>
                  <a:srgbClr val="00B0F0"/>
                </a:solidFill>
              </a:rPr>
              <a:t>PACKAGING AND LABELING PRODUCTS</a:t>
            </a:r>
            <a:br>
              <a:rPr lang="en-US" sz="2800" b="1" dirty="0">
                <a:solidFill>
                  <a:srgbClr val="00B0F0"/>
                </a:solidFill>
              </a:rPr>
            </a:br>
            <a:r>
              <a:rPr lang="en-US" sz="2000" b="1" dirty="0">
                <a:solidFill>
                  <a:srgbClr val="00B0F0"/>
                </a:solidFill>
              </a:rPr>
              <a:t>CREATING CUSTOMER VALUE AND</a:t>
            </a:r>
            <a:br>
              <a:rPr lang="en-US" sz="2000" b="1" dirty="0">
                <a:solidFill>
                  <a:srgbClr val="00B0F0"/>
                </a:solidFill>
              </a:rPr>
            </a:br>
            <a:r>
              <a:rPr lang="en-US" sz="2000" b="1" dirty="0">
                <a:solidFill>
                  <a:srgbClr val="00B0F0"/>
                </a:solidFill>
              </a:rPr>
              <a:t>COMPETITIVE ADVANTAGE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066800" y="1997869"/>
            <a:ext cx="7239000" cy="21209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" action="ppaction://noaction"/>
              </a:rPr>
              <a:t>Packaging</a:t>
            </a:r>
            <a:r>
              <a:rPr lang="en-US" dirty="0"/>
              <a:t> and </a:t>
            </a:r>
            <a:r>
              <a:rPr lang="en-US" dirty="0">
                <a:hlinkClick r:id="" action="ppaction://noaction"/>
              </a:rPr>
              <a:t>Labeling</a:t>
            </a:r>
            <a:r>
              <a:rPr lang="en-US" dirty="0"/>
              <a:t> </a:t>
            </a:r>
          </a:p>
          <a:p>
            <a:r>
              <a:rPr lang="en-US" dirty="0"/>
              <a:t>Creates Customer Value and </a:t>
            </a:r>
          </a:p>
          <a:p>
            <a:pPr marL="0" indent="0">
              <a:buNone/>
            </a:pPr>
            <a:r>
              <a:rPr lang="en-US" dirty="0"/>
              <a:t>    Competitive Advantage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200" dirty="0"/>
              <a:t>Communication Benefits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200" dirty="0"/>
              <a:t>Functional Benefits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200" dirty="0"/>
              <a:t>Perceptual Benefits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25" y="4325414"/>
            <a:ext cx="2830575" cy="20408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114026"/>
            <a:ext cx="2026755" cy="1629300"/>
          </a:xfrm>
          <a:prstGeom prst="rect">
            <a:avLst/>
          </a:prstGeom>
        </p:spPr>
      </p:pic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151DD49A-A40A-4755-BB9A-1F58FF6A2ED4}"/>
              </a:ext>
            </a:extLst>
          </p:cNvPr>
          <p:cNvSpPr txBox="1">
            <a:spLocks/>
          </p:cNvSpPr>
          <p:nvPr/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b="0" dirty="0"/>
              <a:t>©McGraw-Hill Education/Mike Hruby, photographer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33049731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AB5FE-1441-D048-8CC4-47DCA5ACA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281782"/>
            <a:ext cx="7696200" cy="1143000"/>
          </a:xfrm>
        </p:spPr>
        <p:txBody>
          <a:bodyPr/>
          <a:lstStyle/>
          <a:p>
            <a:r>
              <a:rPr lang="en-US" dirty="0"/>
              <a:t>Group Work – Marketing Plan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175F9-97EF-9944-A5B6-6CEC6689C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166" y="1219200"/>
            <a:ext cx="7620000" cy="4648200"/>
          </a:xfrm>
        </p:spPr>
        <p:txBody>
          <a:bodyPr/>
          <a:lstStyle/>
          <a:p>
            <a:r>
              <a:rPr lang="en-US" dirty="0"/>
              <a:t>Ensure everyone has a group!</a:t>
            </a:r>
          </a:p>
          <a:p>
            <a:r>
              <a:rPr lang="en-US" dirty="0"/>
              <a:t>Brainstorm – what new products/services can we launch?</a:t>
            </a:r>
          </a:p>
          <a:p>
            <a:r>
              <a:rPr lang="en-US" dirty="0"/>
              <a:t>Group Leader </a:t>
            </a:r>
          </a:p>
          <a:p>
            <a:pPr lvl="1"/>
            <a:r>
              <a:rPr lang="en-US" dirty="0"/>
              <a:t>Must attend mandatory office hours for Project Review- </a:t>
            </a:r>
            <a:r>
              <a:rPr lang="en-US" b="1" dirty="0"/>
              <a:t>Monday, February 24 @1:30 – 2:30 </a:t>
            </a:r>
          </a:p>
          <a:p>
            <a:pPr lvl="1"/>
            <a:r>
              <a:rPr lang="en-US" dirty="0"/>
              <a:t>Organized; Power Point guru!</a:t>
            </a:r>
          </a:p>
          <a:p>
            <a:r>
              <a:rPr lang="en-US" b="1" dirty="0"/>
              <a:t>Group Leader- </a:t>
            </a:r>
            <a:r>
              <a:rPr lang="en-US" dirty="0"/>
              <a:t>send Marketing Plan idea and group member roles to</a:t>
            </a:r>
            <a:r>
              <a:rPr lang="en-US" b="1" dirty="0"/>
              <a:t> Alli by 5:00 p.m. Friday, February 21.</a:t>
            </a:r>
          </a:p>
        </p:txBody>
      </p:sp>
    </p:spTree>
    <p:extLst>
      <p:ext uri="{BB962C8B-B14F-4D97-AF65-F5344CB8AC3E}">
        <p14:creationId xmlns:p14="http://schemas.microsoft.com/office/powerpoint/2010/main" val="1627225629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464" name="AutoShape 1032"/>
          <p:cNvSpPr>
            <a:spLocks noChangeArrowheads="1"/>
          </p:cNvSpPr>
          <p:nvPr/>
        </p:nvSpPr>
        <p:spPr bwMode="auto">
          <a:xfrm>
            <a:off x="990600" y="213942"/>
            <a:ext cx="8060531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>
              <a:defRPr/>
            </a:pPr>
            <a:endParaRPr lang="en-US" sz="2000" dirty="0">
              <a:solidFill>
                <a:srgbClr val="A50532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483683" y="609600"/>
            <a:ext cx="7543800" cy="609600"/>
          </a:xfrm>
        </p:spPr>
        <p:txBody>
          <a:bodyPr/>
          <a:lstStyle/>
          <a:p>
            <a:pPr>
              <a:defRPr/>
            </a:pPr>
            <a:r>
              <a:rPr lang="en-US" sz="2000" b="1" dirty="0">
                <a:solidFill>
                  <a:srgbClr val="00B0F0"/>
                </a:solidFill>
              </a:rPr>
              <a:t>LEARNING OBJECTIVES (LO)</a:t>
            </a:r>
            <a:br>
              <a:rPr lang="en-US" sz="2000" b="1" dirty="0">
                <a:solidFill>
                  <a:srgbClr val="00B0F0"/>
                </a:solidFill>
              </a:rPr>
            </a:br>
            <a:r>
              <a:rPr lang="en-US" sz="2000" b="1" dirty="0">
                <a:solidFill>
                  <a:srgbClr val="00B0F0"/>
                </a:solidFill>
              </a:rPr>
              <a:t>Today’s Lecture</a:t>
            </a:r>
            <a:br>
              <a:rPr lang="en-US" sz="2000" b="1" dirty="0">
                <a:solidFill>
                  <a:srgbClr val="00B0F0"/>
                </a:solidFill>
              </a:rPr>
            </a:br>
            <a:r>
              <a:rPr lang="en-US" sz="2000" b="1" dirty="0">
                <a:solidFill>
                  <a:srgbClr val="00B0F0"/>
                </a:solidFill>
              </a:rPr>
              <a:t>Marketing Services</a:t>
            </a:r>
            <a:br>
              <a:rPr lang="en-US" sz="2000" b="1" dirty="0">
                <a:solidFill>
                  <a:srgbClr val="00B0F0"/>
                </a:solidFill>
              </a:rPr>
            </a:br>
            <a:br>
              <a:rPr lang="en-US" sz="1100" b="1" dirty="0">
                <a:solidFill>
                  <a:srgbClr val="00B0F0"/>
                </a:solidFill>
              </a:rPr>
            </a:br>
            <a:endParaRPr lang="en-US" sz="1800" b="1" dirty="0">
              <a:solidFill>
                <a:srgbClr val="00B0F0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271000" y="1583327"/>
            <a:ext cx="7499730" cy="452596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Describe four unique elements of services.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Recognize how services differ and how they can be classified.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Explain how consumers purchase and evaluate services.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Develop a customer contact audit to identify service advantages.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Explain the role of the seven Ps in the services marketing mix.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Discuss the important roles of internal marketing and customer experience management in service organizations.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62269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that shows what percentage of the GDP is made up of goods and services, respectively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219200"/>
            <a:ext cx="5573494" cy="47820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9B2329-7538-48E9-ACFD-B3FB22B1C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306" y="274638"/>
            <a:ext cx="7478494" cy="1143000"/>
          </a:xfrm>
        </p:spPr>
        <p:txBody>
          <a:bodyPr/>
          <a:lstStyle/>
          <a:p>
            <a:r>
              <a:rPr lang="en-US" sz="28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12-1</a:t>
            </a:r>
            <a:r>
              <a:rPr lang="en-US" sz="2800" b="1" dirty="0"/>
              <a:t>  Services are a larger part of the U.S. GDP than goods</a:t>
            </a:r>
            <a:br>
              <a:rPr lang="en-US" sz="3200" b="1" dirty="0"/>
            </a:br>
            <a:endParaRPr lang="en-US" dirty="0"/>
          </a:p>
        </p:txBody>
      </p:sp>
      <p:sp>
        <p:nvSpPr>
          <p:cNvPr id="5" name="Text Placeholder 4" hidden="1">
            <a:extLst>
              <a:ext uri="{FF2B5EF4-FFF2-40B4-BE49-F238E27FC236}">
                <a16:creationId xmlns:a16="http://schemas.microsoft.com/office/drawing/2014/main" id="{9C9D910E-31C0-4575-8710-CFA2A09BB1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96039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65A46-0CD0-4247-BFF9-B8EB2F9A2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543800" cy="1143000"/>
          </a:xfrm>
        </p:spPr>
        <p:txBody>
          <a:bodyPr/>
          <a:lstStyle/>
          <a:p>
            <a:r>
              <a:rPr lang="en-US" sz="28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12-2</a:t>
            </a:r>
            <a:r>
              <a:rPr lang="en-US" sz="2800" b="1" dirty="0"/>
              <a:t>  Inventory carrying costs of services depend on the cost of employees and equipment</a:t>
            </a:r>
            <a:br>
              <a:rPr lang="en-US" sz="3200" b="1" dirty="0"/>
            </a:br>
            <a:endParaRPr lang="en-US" dirty="0"/>
          </a:p>
        </p:txBody>
      </p:sp>
      <p:pic>
        <p:nvPicPr>
          <p:cNvPr id="625676" name="Picture 7" descr="A continuum of services from low cost to high cost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7800" y="2743200"/>
            <a:ext cx="717434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3" hidden="1">
            <a:extLst>
              <a:ext uri="{FF2B5EF4-FFF2-40B4-BE49-F238E27FC236}">
                <a16:creationId xmlns:a16="http://schemas.microsoft.com/office/drawing/2014/main" id="{3660E896-E422-4E81-BD68-19E1476BD9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1338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990600" y="189277"/>
            <a:ext cx="8056562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marL="457200" algn="ctr"/>
            <a:endParaRPr lang="en-US" sz="2200" b="1" dirty="0">
              <a:solidFill>
                <a:srgbClr val="A5053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CE2B17-826F-40CB-874A-20D6BB0BB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74638"/>
            <a:ext cx="7620000" cy="1143000"/>
          </a:xfrm>
        </p:spPr>
        <p:txBody>
          <a:bodyPr/>
          <a:lstStyle/>
          <a:p>
            <a:r>
              <a:rPr lang="en-US" sz="2800" b="1" dirty="0">
                <a:solidFill>
                  <a:srgbClr val="00B0F0"/>
                </a:solidFill>
              </a:rPr>
              <a:t>HOW CONSUMERS PURCHASE SERVICES</a:t>
            </a:r>
            <a:br>
              <a:rPr lang="en-US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ASSESSING SERVICE QUALITY</a:t>
            </a:r>
            <a:br>
              <a:rPr lang="en-US" sz="4000" b="1" dirty="0">
                <a:solidFill>
                  <a:srgbClr val="A50532"/>
                </a:solidFill>
              </a:rPr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0500F7-B059-469B-B5BF-8DD4EF24A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4169" y="1676400"/>
            <a:ext cx="7082631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hlinkClick r:id="" action="ppaction://noaction"/>
              </a:rPr>
              <a:t>Gap Analysis</a:t>
            </a:r>
            <a:endParaRPr lang="en-US" sz="2400" b="1" dirty="0"/>
          </a:p>
          <a:p>
            <a:pPr marL="914400" lvl="1" indent="-457200">
              <a:buFont typeface="Arial"/>
              <a:buChar char="•"/>
            </a:pPr>
            <a:r>
              <a:rPr lang="en-US" sz="2400" b="1" dirty="0"/>
              <a:t>Expectations and Experiences</a:t>
            </a:r>
          </a:p>
          <a:p>
            <a:pPr marL="0" indent="0">
              <a:buNone/>
            </a:pPr>
            <a:r>
              <a:rPr lang="en-US" sz="2400" b="1" dirty="0"/>
              <a:t>Dimensions of Service Quality: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b="1" dirty="0"/>
              <a:t>Reliability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b="1" dirty="0"/>
              <a:t>Tangibility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b="1" dirty="0"/>
              <a:t>Responsiveness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b="1" dirty="0"/>
              <a:t>Assurance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b="1" dirty="0"/>
              <a:t>Empathy</a:t>
            </a:r>
          </a:p>
          <a:p>
            <a:endParaRPr lang="en-US" dirty="0"/>
          </a:p>
        </p:txBody>
      </p:sp>
      <p:sp>
        <p:nvSpPr>
          <p:cNvPr id="5" name="Text Placeholder 4" hidden="1">
            <a:extLst>
              <a:ext uri="{FF2B5EF4-FFF2-40B4-BE49-F238E27FC236}">
                <a16:creationId xmlns:a16="http://schemas.microsoft.com/office/drawing/2014/main" id="{AB03DF95-8ED8-4E09-89B9-6B69A5F69F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 hidden="1">
            <a:extLst>
              <a:ext uri="{FF2B5EF4-FFF2-40B4-BE49-F238E27FC236}">
                <a16:creationId xmlns:a16="http://schemas.microsoft.com/office/drawing/2014/main" id="{E7AB6220-F5CB-41F9-95F2-A4F75F63F8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944724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554" name="AutoShape 10"/>
          <p:cNvSpPr>
            <a:spLocks noChangeArrowheads="1"/>
          </p:cNvSpPr>
          <p:nvPr/>
        </p:nvSpPr>
        <p:spPr bwMode="auto">
          <a:xfrm>
            <a:off x="963919" y="170374"/>
            <a:ext cx="8036217" cy="13716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 eaLnBrk="1" hangingPunct="1">
              <a:lnSpc>
                <a:spcPct val="105000"/>
              </a:lnSpc>
              <a:spcBef>
                <a:spcPct val="30000"/>
              </a:spcBef>
            </a:pP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DBD286-D0A6-41AB-9A1E-356E945E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98974"/>
            <a:ext cx="8229600" cy="1143000"/>
          </a:xfrm>
        </p:spPr>
        <p:txBody>
          <a:bodyPr/>
          <a:lstStyle/>
          <a:p>
            <a:r>
              <a:rPr lang="en-US" sz="2800" b="1" dirty="0">
                <a:solidFill>
                  <a:srgbClr val="00B0F0"/>
                </a:solidFill>
              </a:rPr>
              <a:t>MARKETING MATTERS</a:t>
            </a:r>
            <a:br>
              <a:rPr lang="en-US" sz="54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Managing Service Failures: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The Importance of Monitoring and Guarantees</a:t>
            </a:r>
            <a:br>
              <a:rPr lang="en-US" b="1" dirty="0">
                <a:solidFill>
                  <a:srgbClr val="00B0F0"/>
                </a:solidFill>
              </a:rPr>
            </a:b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CACD84-00A5-4422-AE65-BE892C939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44052"/>
            <a:ext cx="7220856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Only 5-10% of Dissatisfied Customers Complain</a:t>
            </a:r>
          </a:p>
          <a:p>
            <a:pPr marL="0" indent="0">
              <a:buNone/>
            </a:pPr>
            <a:r>
              <a:rPr lang="en-US" sz="2400" b="1" dirty="0"/>
              <a:t>Instead, Customers Switch or Make </a:t>
            </a:r>
            <a:br>
              <a:rPr lang="en-US" sz="2400" b="1" dirty="0"/>
            </a:br>
            <a:r>
              <a:rPr lang="en-US" sz="2400" b="1" dirty="0"/>
              <a:t>Negative Comments</a:t>
            </a:r>
          </a:p>
          <a:p>
            <a:pPr marL="0" indent="0">
              <a:buNone/>
            </a:pPr>
            <a:r>
              <a:rPr lang="en-US" sz="2400" b="1" dirty="0"/>
              <a:t>Companies Need to Respond to </a:t>
            </a:r>
            <a:br>
              <a:rPr lang="en-US" sz="2400" b="1" dirty="0"/>
            </a:br>
            <a:r>
              <a:rPr lang="en-US" sz="2400" b="1" dirty="0"/>
              <a:t>Service Failures</a:t>
            </a:r>
          </a:p>
          <a:p>
            <a:pPr marL="0" indent="0">
              <a:buNone/>
            </a:pPr>
            <a:r>
              <a:rPr lang="en-US" sz="2400" b="1" dirty="0"/>
              <a:t>Service Guarantees with Two Parts: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dirty="0"/>
              <a:t>Commitment to Good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dirty="0"/>
              <a:t>Promise to Compensate if </a:t>
            </a:r>
            <a:br>
              <a:rPr lang="en-US" sz="2400" b="1" dirty="0"/>
            </a:br>
            <a:r>
              <a:rPr lang="en-US" sz="2400" b="1" dirty="0"/>
              <a:t>Service Poor </a:t>
            </a:r>
            <a:r>
              <a:rPr lang="en-US" sz="2400" b="1" dirty="0">
                <a:solidFill>
                  <a:srgbClr val="00B050"/>
                </a:solidFill>
              </a:rPr>
              <a:t>(EXCEED EXPECTATIONS TO MAINTAIN 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B050"/>
                </a:solidFill>
              </a:rPr>
              <a:t>        LOYALTY) – The moment of truth!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084091"/>
            <a:ext cx="2431143" cy="1645884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ECC93E-057E-403C-8BF4-48B4663BAC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i="1" dirty="0"/>
              <a:t>© Editorial Image, LLC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 hidden="1">
            <a:extLst>
              <a:ext uri="{FF2B5EF4-FFF2-40B4-BE49-F238E27FC236}">
                <a16:creationId xmlns:a16="http://schemas.microsoft.com/office/drawing/2014/main" id="{D53EFDAE-988C-49B1-BDB9-E04B5708A9D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65081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65B0-507D-4B7B-99F4-1DF7892CF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295921"/>
            <a:ext cx="8229600" cy="1143000"/>
          </a:xfrm>
        </p:spPr>
        <p:txBody>
          <a:bodyPr/>
          <a:lstStyle/>
          <a:p>
            <a:r>
              <a:rPr lang="en-US" sz="28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12-7</a:t>
            </a:r>
            <a:r>
              <a:rPr lang="en-US" sz="2800" b="1" dirty="0"/>
              <a:t>  Customer contact audit for a car rental agency (green boxes = customer activity; orange boxes = employee activity)</a:t>
            </a:r>
            <a:br>
              <a:rPr lang="en-US" sz="3200" b="1" dirty="0"/>
            </a:br>
            <a:endParaRPr lang="en-US" dirty="0"/>
          </a:p>
        </p:txBody>
      </p:sp>
      <p:pic>
        <p:nvPicPr>
          <p:cNvPr id="3" name="Picture 2" descr="A flowchart listing the steps in a customer contact audit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129" y="1676400"/>
            <a:ext cx="5186471" cy="4334223"/>
          </a:xfrm>
          <a:prstGeom prst="rect">
            <a:avLst/>
          </a:prstGeom>
        </p:spPr>
      </p:pic>
      <p:sp>
        <p:nvSpPr>
          <p:cNvPr id="5" name="Text Placeholder 4" hidden="1">
            <a:extLst>
              <a:ext uri="{FF2B5EF4-FFF2-40B4-BE49-F238E27FC236}">
                <a16:creationId xmlns:a16="http://schemas.microsoft.com/office/drawing/2014/main" id="{9E63AF0F-851C-40B7-9784-8AEEAFFBD4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365C307A-33EC-B147-A990-2BEADBD365D3}"/>
              </a:ext>
            </a:extLst>
          </p:cNvPr>
          <p:cNvSpPr/>
          <p:nvPr/>
        </p:nvSpPr>
        <p:spPr bwMode="auto">
          <a:xfrm>
            <a:off x="5486400" y="1752600"/>
            <a:ext cx="3581400" cy="1752600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Ideal workflow key to EXCELLENT service</a:t>
            </a:r>
          </a:p>
        </p:txBody>
      </p:sp>
    </p:spTree>
    <p:extLst>
      <p:ext uri="{BB962C8B-B14F-4D97-AF65-F5344CB8AC3E}">
        <p14:creationId xmlns:p14="http://schemas.microsoft.com/office/powerpoint/2010/main" val="1286582920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990600" y="160338"/>
            <a:ext cx="805656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marL="457200" algn="ctr"/>
            <a:endParaRPr lang="en-US" sz="2200" b="1" dirty="0">
              <a:solidFill>
                <a:srgbClr val="A50532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1F5C179-495F-4C8D-903A-2606FCBE1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74638"/>
            <a:ext cx="7620000" cy="1143000"/>
          </a:xfrm>
        </p:spPr>
        <p:txBody>
          <a:bodyPr/>
          <a:lstStyle/>
          <a:p>
            <a:r>
              <a:rPr lang="en-US" sz="2800" b="1" dirty="0">
                <a:solidFill>
                  <a:srgbClr val="00B0F0"/>
                </a:solidFill>
              </a:rPr>
              <a:t>MANAGING THE MARKETING OF SERVICES</a:t>
            </a:r>
            <a:br>
              <a:rPr lang="en-US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THE SEVEN Ps OF SERVICES </a:t>
            </a:r>
            <a:r>
              <a:rPr lang="en-US" sz="2200" b="1" dirty="0">
                <a:solidFill>
                  <a:srgbClr val="00B0F0"/>
                </a:solidFill>
              </a:rPr>
              <a:t>(1 of 2) </a:t>
            </a:r>
            <a:br>
              <a:rPr lang="en-US" sz="4000" b="1" dirty="0">
                <a:solidFill>
                  <a:srgbClr val="00B0F0"/>
                </a:solidFill>
              </a:rPr>
            </a:b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EE6292-A817-4E4F-8207-199986660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9999" y="1741487"/>
            <a:ext cx="7307943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hlinkClick r:id="" action="ppaction://noaction"/>
              </a:rPr>
              <a:t>Seven Ps of Services Marketing</a:t>
            </a:r>
            <a:endParaRPr lang="en-US" sz="2400" b="1" dirty="0"/>
          </a:p>
          <a:p>
            <a:pPr marL="514350" indent="-514350">
              <a:buFont typeface="+mj-lt"/>
              <a:buAutoNum type="arabicPeriod"/>
            </a:pPr>
            <a:r>
              <a:rPr lang="en-US" sz="2400" b="1" dirty="0"/>
              <a:t>Product (Service)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b="1" dirty="0"/>
              <a:t>Branding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dirty="0"/>
              <a:t>Price</a:t>
            </a:r>
          </a:p>
          <a:p>
            <a:pPr marL="971550" lvl="1" indent="-514350">
              <a:buFont typeface="Arial"/>
              <a:buChar char="•"/>
            </a:pPr>
            <a:r>
              <a:rPr lang="en-US" sz="2400" b="1" dirty="0">
                <a:hlinkClick r:id="" action="ppaction://noaction"/>
              </a:rPr>
              <a:t>Off-Peak Pricing</a:t>
            </a:r>
            <a:endParaRPr lang="en-US" sz="2400" b="1" dirty="0"/>
          </a:p>
          <a:p>
            <a:pPr marL="514350" indent="-514350">
              <a:buFont typeface="Wingdings" charset="2"/>
              <a:buAutoNum type="arabicPeriod"/>
            </a:pPr>
            <a:r>
              <a:rPr lang="en-US" sz="2400" b="1" dirty="0"/>
              <a:t>Place (Distribution)</a:t>
            </a:r>
          </a:p>
          <a:p>
            <a:pPr marL="514350" indent="-514350">
              <a:buFont typeface="Wingdings" charset="2"/>
              <a:buAutoNum type="arabicPeriod"/>
            </a:pPr>
            <a:r>
              <a:rPr lang="en-US" sz="2400" b="1" dirty="0"/>
              <a:t>Promotion</a:t>
            </a:r>
          </a:p>
          <a:p>
            <a:pPr marL="971550" lvl="1" indent="-514350">
              <a:buFont typeface="Arial"/>
              <a:buChar char="•"/>
            </a:pPr>
            <a:r>
              <a:rPr lang="en-US" sz="2400" b="1" dirty="0"/>
              <a:t>Publicity</a:t>
            </a:r>
          </a:p>
          <a:p>
            <a:pPr marL="971550" lvl="1" indent="-514350">
              <a:buFont typeface="Arial"/>
              <a:buChar char="•"/>
            </a:pPr>
            <a:r>
              <a:rPr lang="en-US" sz="2400" b="1" dirty="0"/>
              <a:t>Public Service Announcement (PSA)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 descr="im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143" y="2449285"/>
            <a:ext cx="1387861" cy="928479"/>
          </a:xfrm>
          <a:prstGeom prst="rect">
            <a:avLst/>
          </a:prstGeom>
        </p:spPr>
      </p:pic>
      <p:pic>
        <p:nvPicPr>
          <p:cNvPr id="3" name="Picture 2" descr="im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72" y="2413000"/>
            <a:ext cx="1469215" cy="982905"/>
          </a:xfrm>
          <a:prstGeom prst="rect">
            <a:avLst/>
          </a:prstGeom>
        </p:spPr>
      </p:pic>
      <p:pic>
        <p:nvPicPr>
          <p:cNvPr id="4" name="Picture 3" descr="im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2440104"/>
            <a:ext cx="1342571" cy="898180"/>
          </a:xfrm>
          <a:prstGeom prst="rect">
            <a:avLst/>
          </a:prstGeom>
        </p:spPr>
      </p:pic>
      <p:pic>
        <p:nvPicPr>
          <p:cNvPr id="6" name="Picture 5" descr="img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143" y="3850926"/>
            <a:ext cx="2013857" cy="1333173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EEFE33C-C59E-4900-9F2C-C64D5CF080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23707" y="6309479"/>
            <a:ext cx="3657600" cy="152400"/>
          </a:xfrm>
        </p:spPr>
        <p:txBody>
          <a:bodyPr/>
          <a:lstStyle/>
          <a:p>
            <a:r>
              <a:rPr lang="en-US" dirty="0"/>
              <a:t>First: © </a:t>
            </a:r>
            <a:r>
              <a:rPr lang="en-US" dirty="0" err="1"/>
              <a:t>Agencja</a:t>
            </a:r>
            <a:r>
              <a:rPr lang="en-US" dirty="0"/>
              <a:t> </a:t>
            </a:r>
            <a:r>
              <a:rPr lang="en-US" dirty="0" err="1"/>
              <a:t>Fotograficzna</a:t>
            </a:r>
            <a:r>
              <a:rPr lang="en-US" dirty="0"/>
              <a:t> Caro/Alamy Stock Photo</a:t>
            </a:r>
            <a:br>
              <a:rPr lang="en-US" dirty="0"/>
            </a:br>
            <a:r>
              <a:rPr lang="en-US" dirty="0"/>
              <a:t>Second: ©Don Emmert/AFP/Getty Image</a:t>
            </a:r>
            <a:br>
              <a:rPr lang="en-US" dirty="0"/>
            </a:br>
            <a:r>
              <a:rPr lang="en-US" dirty="0"/>
              <a:t>Third: ©Dennis Macdonald/Getty Images</a:t>
            </a:r>
          </a:p>
          <a:p>
            <a:r>
              <a:rPr lang="en-US" dirty="0"/>
              <a:t>Fourth: Courtesy of The Redirections Group</a:t>
            </a:r>
          </a:p>
        </p:txBody>
      </p:sp>
      <p:sp>
        <p:nvSpPr>
          <p:cNvPr id="10" name="Text Placeholder 9" hidden="1">
            <a:extLst>
              <a:ext uri="{FF2B5EF4-FFF2-40B4-BE49-F238E27FC236}">
                <a16:creationId xmlns:a16="http://schemas.microsoft.com/office/drawing/2014/main" id="{8F4A4393-67F7-4CCE-98F8-DD4204B5ED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19553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990600" y="160338"/>
            <a:ext cx="805656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marL="457200" algn="ctr"/>
            <a:endParaRPr lang="en-US" sz="2200" b="1" dirty="0">
              <a:solidFill>
                <a:srgbClr val="A5053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5D39F6-D884-4F04-BE41-55C11AA45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8" y="274638"/>
            <a:ext cx="7391401" cy="1143000"/>
          </a:xfrm>
        </p:spPr>
        <p:txBody>
          <a:bodyPr/>
          <a:lstStyle/>
          <a:p>
            <a:r>
              <a:rPr lang="en-US" sz="2800" b="1" dirty="0">
                <a:solidFill>
                  <a:srgbClr val="00B0F0"/>
                </a:solidFill>
              </a:rPr>
              <a:t>MANAGING THE MARKETING OF SERVICES</a:t>
            </a:r>
            <a:br>
              <a:rPr lang="en-US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THE SEVEN Ps OF SERVICES </a:t>
            </a:r>
            <a:r>
              <a:rPr lang="en-US" sz="2200" b="1" dirty="0">
                <a:solidFill>
                  <a:srgbClr val="00B0F0"/>
                </a:solidFill>
              </a:rPr>
              <a:t>(2 of 2)</a:t>
            </a:r>
            <a:br>
              <a:rPr lang="en-US" sz="4000" b="1" dirty="0">
                <a:solidFill>
                  <a:srgbClr val="00B0F0"/>
                </a:solidFill>
              </a:rPr>
            </a:b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EA9FD4-2164-4BA6-BB07-A25CF78FE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912937"/>
            <a:ext cx="7387431" cy="4525963"/>
          </a:xfrm>
        </p:spPr>
        <p:txBody>
          <a:bodyPr/>
          <a:lstStyle/>
          <a:p>
            <a:pPr marL="514350" indent="-514350">
              <a:buFont typeface="+mj-lt"/>
              <a:buAutoNum type="arabicPeriod" startAt="5"/>
            </a:pPr>
            <a:r>
              <a:rPr lang="en-US" sz="2400" b="1" dirty="0"/>
              <a:t>People</a:t>
            </a:r>
          </a:p>
          <a:p>
            <a:pPr lvl="1"/>
            <a:r>
              <a:rPr lang="en-US" sz="2200" b="1" dirty="0"/>
              <a:t>Service-Profit Chain</a:t>
            </a:r>
          </a:p>
          <a:p>
            <a:pPr lvl="1"/>
            <a:r>
              <a:rPr lang="en-US" sz="2200" b="1" dirty="0">
                <a:hlinkClick r:id="" action="ppaction://noaction"/>
              </a:rPr>
              <a:t>Customer Experience Management (CEM)</a:t>
            </a:r>
            <a:endParaRPr lang="en-US" sz="2200" b="1" dirty="0"/>
          </a:p>
          <a:p>
            <a:pPr marL="514350" indent="-514350">
              <a:buFont typeface="+mj-lt"/>
              <a:buAutoNum type="arabicPeriod" startAt="6"/>
            </a:pPr>
            <a:r>
              <a:rPr lang="en-US" sz="2400" b="1" dirty="0"/>
              <a:t>Physical Environment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sz="2400" b="1" dirty="0"/>
              <a:t>Process</a:t>
            </a:r>
          </a:p>
          <a:p>
            <a:pPr lvl="1"/>
            <a:r>
              <a:rPr lang="en-US" sz="2200" b="1" dirty="0">
                <a:hlinkClick r:id="" action="ppaction://noaction"/>
              </a:rPr>
              <a:t>Capacity Management</a:t>
            </a:r>
            <a:endParaRPr lang="en-US" sz="2200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 descr="im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23" y="2133600"/>
            <a:ext cx="1505856" cy="150585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8A8B27B-9A8D-4DAD-996C-8376F871CD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86400" y="6668126"/>
            <a:ext cx="3657600" cy="152400"/>
          </a:xfrm>
        </p:spPr>
        <p:txBody>
          <a:bodyPr/>
          <a:lstStyle/>
          <a:p>
            <a:r>
              <a:rPr lang="en-US" dirty="0"/>
              <a:t>© Luke Sharrett</a:t>
            </a:r>
            <a:r>
              <a:rPr lang="en-US" i="1" dirty="0"/>
              <a:t>/</a:t>
            </a:r>
            <a:r>
              <a:rPr lang="en-US" dirty="0"/>
              <a:t>Bloomberg via Getty Images</a:t>
            </a:r>
          </a:p>
        </p:txBody>
      </p:sp>
      <p:sp>
        <p:nvSpPr>
          <p:cNvPr id="9" name="Text Placeholder 8" hidden="1">
            <a:extLst>
              <a:ext uri="{FF2B5EF4-FFF2-40B4-BE49-F238E27FC236}">
                <a16:creationId xmlns:a16="http://schemas.microsoft.com/office/drawing/2014/main" id="{6FF20A3C-70B0-414E-88AE-5C76812B10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82809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B8705-144E-8D4D-975A-E5FC3B053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638"/>
            <a:ext cx="7543800" cy="1143000"/>
          </a:xfrm>
        </p:spPr>
        <p:txBody>
          <a:bodyPr/>
          <a:lstStyle/>
          <a:p>
            <a:r>
              <a:rPr lang="en-US" dirty="0"/>
              <a:t>Next Time….Wednesday, February 24th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2E0E3-9A29-EE40-B5F3-2CD2A90D3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6867" y="1295400"/>
            <a:ext cx="7543800" cy="4525963"/>
          </a:xfrm>
        </p:spPr>
        <p:txBody>
          <a:bodyPr/>
          <a:lstStyle/>
          <a:p>
            <a:r>
              <a:rPr lang="en-US" dirty="0"/>
              <a:t>Read Chapters 13 and 14</a:t>
            </a:r>
          </a:p>
          <a:p>
            <a:r>
              <a:rPr lang="en-US" dirty="0"/>
              <a:t>Syllabus change - Homework will be assigned on </a:t>
            </a:r>
            <a:r>
              <a:rPr lang="en-US" b="1" i="1" dirty="0"/>
              <a:t>Wednesday, February 26</a:t>
            </a:r>
            <a:r>
              <a:rPr lang="en-US" b="1" i="1" baseline="30000" dirty="0"/>
              <a:t>th</a:t>
            </a:r>
            <a:endParaRPr lang="en-US" b="1" i="1" dirty="0"/>
          </a:p>
          <a:p>
            <a:r>
              <a:rPr lang="en-US" dirty="0"/>
              <a:t>See you on Wednesday!</a:t>
            </a:r>
          </a:p>
        </p:txBody>
      </p:sp>
    </p:spTree>
    <p:extLst>
      <p:ext uri="{BB962C8B-B14F-4D97-AF65-F5344CB8AC3E}">
        <p14:creationId xmlns:p14="http://schemas.microsoft.com/office/powerpoint/2010/main" val="428850935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685800"/>
            <a:ext cx="7848600" cy="20574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latin typeface="+mj-lt"/>
                <a:cs typeface="Calibri" charset="0"/>
              </a:rPr>
              <a:t>The Rady School of Management</a:t>
            </a:r>
            <a:br>
              <a:rPr lang="en-US" sz="3600" dirty="0">
                <a:latin typeface="+mj-lt"/>
                <a:cs typeface="Calibri" charset="0"/>
              </a:rPr>
            </a:br>
            <a:endParaRPr lang="en-US" sz="3200" b="0" dirty="0">
              <a:latin typeface="+mj-lt"/>
              <a:cs typeface="Calibri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67000" y="2590800"/>
            <a:ext cx="5181600" cy="1371600"/>
          </a:xfrm>
        </p:spPr>
        <p:txBody>
          <a:bodyPr/>
          <a:lstStyle/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MGT 103 </a:t>
            </a:r>
          </a:p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Lecture #11</a:t>
            </a:r>
          </a:p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Managing Success Products &amp; Services</a:t>
            </a:r>
          </a:p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Branding</a:t>
            </a:r>
          </a:p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Wednesday, February 19, 2020</a:t>
            </a:r>
          </a:p>
        </p:txBody>
      </p:sp>
    </p:spTree>
    <p:extLst>
      <p:ext uri="{BB962C8B-B14F-4D97-AF65-F5344CB8AC3E}">
        <p14:creationId xmlns:p14="http://schemas.microsoft.com/office/powerpoint/2010/main" val="981963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464" name="AutoShape 1032"/>
          <p:cNvSpPr>
            <a:spLocks noChangeArrowheads="1"/>
          </p:cNvSpPr>
          <p:nvPr/>
        </p:nvSpPr>
        <p:spPr bwMode="auto">
          <a:xfrm>
            <a:off x="1143000" y="160337"/>
            <a:ext cx="7914290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defRPr/>
            </a:pPr>
            <a:endParaRPr lang="en-US" sz="2000" dirty="0">
              <a:solidFill>
                <a:srgbClr val="A50532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04445" y="191868"/>
            <a:ext cx="7391400" cy="1143000"/>
          </a:xfrm>
        </p:spPr>
        <p:txBody>
          <a:bodyPr/>
          <a:lstStyle/>
          <a:p>
            <a:r>
              <a:rPr lang="en-US" sz="2800" b="1" dirty="0">
                <a:solidFill>
                  <a:srgbClr val="00B0F0"/>
                </a:solidFill>
              </a:rPr>
              <a:t>LEARNING OBJECTIVES (LO)</a:t>
            </a:r>
            <a:br>
              <a:rPr lang="en-US" sz="2000" b="1" dirty="0">
                <a:solidFill>
                  <a:srgbClr val="00B0F0"/>
                </a:solidFill>
              </a:rPr>
            </a:br>
            <a:br>
              <a:rPr lang="en-US" sz="1100" b="1" dirty="0">
                <a:solidFill>
                  <a:srgbClr val="00B0F0"/>
                </a:solidFill>
              </a:rPr>
            </a:br>
            <a:r>
              <a:rPr lang="en-US" sz="2200" b="1" dirty="0">
                <a:solidFill>
                  <a:srgbClr val="00B0F0"/>
                </a:solidFill>
              </a:rPr>
              <a:t>AFTER READING CHAPTER 11 YOU SHOULD BE ABLE TO: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9254" y="1905000"/>
            <a:ext cx="6923691" cy="429736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Explain the product life-cycle concept.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Identify the ways that marketing executives manage a product’</a:t>
            </a:r>
            <a:r>
              <a:rPr lang="en-US" altLang="ja-JP" sz="2400" b="1" dirty="0"/>
              <a:t>s life cycle.</a:t>
            </a:r>
            <a:endParaRPr lang="en-US" sz="2400" b="1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Recognize the importance of branding and alternative branding strategies.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Describe the role of packaging and labeling in the marketing of a product.</a:t>
            </a:r>
          </a:p>
          <a:p>
            <a:pPr marL="0" indent="0"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01980110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228600"/>
            <a:ext cx="7772400" cy="609600"/>
          </a:xfrm>
        </p:spPr>
        <p:txBody>
          <a:bodyPr/>
          <a:lstStyle/>
          <a:p>
            <a:pPr algn="l"/>
            <a:r>
              <a:rPr lang="en-US" sz="28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</a:t>
            </a:r>
            <a:r>
              <a:rPr lang="cs-CZ" sz="28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11-</a:t>
            </a:r>
            <a:r>
              <a:rPr lang="en-US" sz="28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6</a:t>
            </a:r>
            <a:r>
              <a:rPr lang="en-US" sz="2800" dirty="0"/>
              <a:t>  The customer-based brand equity pyramid</a:t>
            </a:r>
          </a:p>
        </p:txBody>
      </p:sp>
      <p:pic>
        <p:nvPicPr>
          <p:cNvPr id="9" name="Content Placeholder 8" descr="A summary graphic of the four steps to create brand equity.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066800"/>
            <a:ext cx="5063590" cy="4878542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hlinkClick r:id="" action="ppaction://noaction"/>
              </a:rPr>
              <a:t>Jump to Appendix 9 long image description</a:t>
            </a:r>
          </a:p>
        </p:txBody>
      </p:sp>
      <p:sp>
        <p:nvSpPr>
          <p:cNvPr id="7" name="Text Placeholder 6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963567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4100B9-8ED9-4405-9F67-B3B569919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01914"/>
            <a:ext cx="7543800" cy="1143000"/>
          </a:xfrm>
        </p:spPr>
        <p:txBody>
          <a:bodyPr/>
          <a:lstStyle/>
          <a:p>
            <a:r>
              <a:rPr lang="en-US" sz="28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12-5</a:t>
            </a:r>
            <a:r>
              <a:rPr lang="en-US" sz="2800" b="1" dirty="0"/>
              <a:t>  Consumers use search, experience, and credence properties to evaluate services</a:t>
            </a:r>
            <a:br>
              <a:rPr lang="en-US" sz="3200" b="1" dirty="0"/>
            </a:br>
            <a:endParaRPr lang="en-US" dirty="0"/>
          </a:p>
        </p:txBody>
      </p:sp>
      <p:pic>
        <p:nvPicPr>
          <p:cNvPr id="2" name="Picture 1" descr="A graph listing services that are high in search properties, experience properties, and credence properties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43844"/>
            <a:ext cx="6891718" cy="4463896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60DEA5-5844-4577-A451-374BDDD578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hlinkClick r:id="" action="ppaction://noaction"/>
              </a:rPr>
              <a:t>Jump to Appendix 5 long image description</a:t>
            </a:r>
            <a:endParaRPr lang="en-US" dirty="0"/>
          </a:p>
        </p:txBody>
      </p:sp>
      <p:sp>
        <p:nvSpPr>
          <p:cNvPr id="5" name="Text Placeholder 4" hidden="1">
            <a:extLst>
              <a:ext uri="{FF2B5EF4-FFF2-40B4-BE49-F238E27FC236}">
                <a16:creationId xmlns:a16="http://schemas.microsoft.com/office/drawing/2014/main" id="{2D6119BF-43EA-4E8F-9D7E-DCABDA7290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393313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E2472-38F4-49D5-8234-797D6B83D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274638"/>
            <a:ext cx="7467600" cy="1143000"/>
          </a:xfrm>
        </p:spPr>
        <p:txBody>
          <a:bodyPr/>
          <a:lstStyle/>
          <a:p>
            <a:r>
              <a:rPr lang="en-US" sz="28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12-3</a:t>
            </a:r>
            <a:r>
              <a:rPr lang="en-US" sz="2800" b="1" dirty="0"/>
              <a:t>  The service continuum shows how offerings can vary in their balance of products and services</a:t>
            </a:r>
            <a:br>
              <a:rPr lang="en-US" sz="3200" b="1" dirty="0"/>
            </a:br>
            <a:endParaRPr lang="en-US" dirty="0"/>
          </a:p>
        </p:txBody>
      </p:sp>
      <p:pic>
        <p:nvPicPr>
          <p:cNvPr id="4" name="Picture 3" descr="The service continuum lists offerings from product-dominated to service-domin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796" y="1671799"/>
            <a:ext cx="5464813" cy="4186545"/>
          </a:xfrm>
          <a:prstGeom prst="rect">
            <a:avLst/>
          </a:prstGeom>
        </p:spPr>
      </p:pic>
      <p:sp>
        <p:nvSpPr>
          <p:cNvPr id="5" name="Text Placeholder 4" hidden="1">
            <a:extLst>
              <a:ext uri="{FF2B5EF4-FFF2-40B4-BE49-F238E27FC236}">
                <a16:creationId xmlns:a16="http://schemas.microsoft.com/office/drawing/2014/main" id="{47686ADE-A2B2-4D18-AE90-5DAAC13BE4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9648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3" name="AutoShape 23"/>
          <p:cNvSpPr>
            <a:spLocks noChangeArrowheads="1"/>
          </p:cNvSpPr>
          <p:nvPr/>
        </p:nvSpPr>
        <p:spPr bwMode="auto">
          <a:xfrm>
            <a:off x="1042827" y="107631"/>
            <a:ext cx="8101173" cy="1143000"/>
          </a:xfrm>
          <a:prstGeom prst="roundRect">
            <a:avLst>
              <a:gd name="adj" fmla="val 16667"/>
            </a:avLst>
          </a:prstGeom>
          <a:solidFill>
            <a:srgbClr val="FFD868">
              <a:alpha val="34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defRPr/>
            </a:pPr>
            <a:endParaRPr lang="en-US" sz="3200" dirty="0">
              <a:solidFill>
                <a:schemeClr val="accent2"/>
              </a:solidFill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71600" y="366544"/>
            <a:ext cx="7772400" cy="609600"/>
          </a:xfrm>
        </p:spPr>
        <p:txBody>
          <a:bodyPr/>
          <a:lstStyle/>
          <a:p>
            <a:r>
              <a:rPr lang="en-US" sz="2400" b="1" dirty="0">
                <a:solidFill>
                  <a:srgbClr val="00B0F0"/>
                </a:solidFill>
                <a:latin typeface="+mn-lt"/>
              </a:rPr>
              <a:t>GATORADE: BRINGING</a:t>
            </a:r>
            <a:br>
              <a:rPr lang="en-US" sz="2400" b="1" dirty="0">
                <a:solidFill>
                  <a:srgbClr val="00B0F0"/>
                </a:solidFill>
                <a:latin typeface="+mn-lt"/>
              </a:rPr>
            </a:br>
            <a:r>
              <a:rPr lang="en-US" sz="2400" b="1" dirty="0">
                <a:solidFill>
                  <a:srgbClr val="00B0F0"/>
                </a:solidFill>
                <a:latin typeface="+mn-lt"/>
              </a:rPr>
              <a:t>BRINGING SCIENCE TO SWEAT FOR MORE THAN 50 YEARS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371600" y="1752600"/>
            <a:ext cx="6629400" cy="5168900"/>
          </a:xfrm>
        </p:spPr>
        <p:txBody>
          <a:bodyPr/>
          <a:lstStyle/>
          <a:p>
            <a:pPr marL="0" indent="0">
              <a:buClrTx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Synonymous with Sports Drinks</a:t>
            </a:r>
          </a:p>
          <a:p>
            <a:pPr marL="0" indent="0">
              <a:buClrTx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Global Brand</a:t>
            </a:r>
          </a:p>
          <a:p>
            <a:pPr marL="0" indent="0">
              <a:buClrTx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Sold in Over 80 Countries</a:t>
            </a:r>
          </a:p>
          <a:p>
            <a:pPr marL="0" indent="0">
              <a:buClrTx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Official Drink of NASCAR, NFL, MLB, NBL, NHL, MLS, and WNBA</a:t>
            </a:r>
          </a:p>
          <a:p>
            <a:pPr marL="0" indent="0">
              <a:buClrTx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Brand Repositioning – G-Series</a:t>
            </a:r>
          </a:p>
          <a:p>
            <a:pPr marL="0" indent="0">
              <a:buClrTx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Continuous Product Development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4AD785D-EA3B-4C5F-93FF-F184916E6B38}"/>
              </a:ext>
            </a:extLst>
          </p:cNvPr>
          <p:cNvSpPr txBox="1">
            <a:spLocks/>
          </p:cNvSpPr>
          <p:nvPr/>
        </p:nvSpPr>
        <p:spPr>
          <a:xfrm>
            <a:off x="6640012" y="4682776"/>
            <a:ext cx="2417175" cy="152400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Gatorade Ad</a:t>
            </a:r>
          </a:p>
          <a:p>
            <a:pPr fontAlgn="auto">
              <a:spcAft>
                <a:spcPts val="0"/>
              </a:spcAft>
            </a:pPr>
            <a:endParaRPr lang="en-US" dirty="0"/>
          </a:p>
        </p:txBody>
      </p:sp>
      <p:pic>
        <p:nvPicPr>
          <p:cNvPr id="10" name="Picture 29" descr="Click for Gatorade ad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342" y="5101876"/>
            <a:ext cx="7985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591" y="1891662"/>
            <a:ext cx="2022018" cy="1411369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AB104381-22BE-45BF-AF12-34A27D3ABBA6}"/>
              </a:ext>
            </a:extLst>
          </p:cNvPr>
          <p:cNvSpPr txBox="1">
            <a:spLocks/>
          </p:cNvSpPr>
          <p:nvPr/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b="0" i="1" dirty="0"/>
              <a:t>©</a:t>
            </a:r>
            <a:r>
              <a:rPr lang="en-US" b="0" dirty="0"/>
              <a:t>J. </a:t>
            </a:r>
            <a:r>
              <a:rPr lang="en-US" b="0" dirty="0" err="1"/>
              <a:t>Meric</a:t>
            </a:r>
            <a:r>
              <a:rPr lang="en-US" b="0" dirty="0"/>
              <a:t>/Getty Images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20194820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543800" cy="1143000"/>
          </a:xfrm>
        </p:spPr>
        <p:txBody>
          <a:bodyPr/>
          <a:lstStyle/>
          <a:p>
            <a:pPr algn="l"/>
            <a:r>
              <a:rPr lang="en-US" sz="2400" b="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</a:t>
            </a:r>
            <a:r>
              <a:rPr lang="cs-CZ" sz="2400" b="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11-</a:t>
            </a:r>
            <a:r>
              <a:rPr lang="en-US" sz="2400" b="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1</a:t>
            </a:r>
            <a:r>
              <a:rPr lang="en-US" sz="2400" dirty="0"/>
              <a:t>  How stages of the product life cycle relate to a firm’</a:t>
            </a:r>
            <a:r>
              <a:rPr lang="en-US" altLang="ja-JP" sz="2400" dirty="0"/>
              <a:t>s marketing objectives and marketing mix actions.</a:t>
            </a:r>
            <a:endParaRPr lang="en-US" sz="2400" dirty="0"/>
          </a:p>
        </p:txBody>
      </p:sp>
      <p:pic>
        <p:nvPicPr>
          <p:cNvPr id="3" name="Picture 2" descr="A line graph represents the sum of sales revenue and profit of all firms producing the product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219" y="1298417"/>
            <a:ext cx="4407408" cy="2460459"/>
          </a:xfrm>
          <a:prstGeom prst="rect">
            <a:avLst/>
          </a:prstGeom>
        </p:spPr>
      </p:pic>
      <p:pic>
        <p:nvPicPr>
          <p:cNvPr id="2" name="Picture 1" descr="A table charts  competition, product, price, place (distribution), and promotion.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163" y="3946268"/>
            <a:ext cx="4509052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6914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6800" y="228600"/>
            <a:ext cx="8077200" cy="609600"/>
          </a:xfrm>
        </p:spPr>
        <p:txBody>
          <a:bodyPr/>
          <a:lstStyle/>
          <a:p>
            <a:pPr algn="l"/>
            <a:r>
              <a:rPr lang="en-US" sz="28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</a:t>
            </a:r>
            <a:r>
              <a:rPr lang="cs-CZ" sz="28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11-</a:t>
            </a:r>
            <a:r>
              <a:rPr lang="en-US" sz="28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1A</a:t>
            </a:r>
            <a:r>
              <a:rPr lang="en-US" sz="2800" dirty="0"/>
              <a:t>  Stages of the product life cycle and its total industry sales and total industry profit</a:t>
            </a:r>
          </a:p>
        </p:txBody>
      </p:sp>
      <p:pic>
        <p:nvPicPr>
          <p:cNvPr id="7" name="Content Placeholder 6" descr="A line graph represents the sum of sales revenue and profit of all firms producing the product.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375533"/>
            <a:ext cx="7734300" cy="4899082"/>
          </a:xfrm>
          <a:prstGeom prst="rect">
            <a:avLst/>
          </a:prstGeom>
        </p:spPr>
      </p:pic>
      <p:sp>
        <p:nvSpPr>
          <p:cNvPr id="5" name="Text Placeholder 4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95768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90600" y="228600"/>
            <a:ext cx="7848600" cy="609600"/>
          </a:xfrm>
        </p:spPr>
        <p:txBody>
          <a:bodyPr/>
          <a:lstStyle/>
          <a:p>
            <a:pPr algn="l"/>
            <a:r>
              <a:rPr lang="en-US" sz="2400" b="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</a:t>
            </a:r>
            <a:r>
              <a:rPr lang="cs-CZ" sz="2400" b="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11-</a:t>
            </a:r>
            <a:r>
              <a:rPr lang="en-US" sz="2400" b="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1B</a:t>
            </a:r>
            <a:r>
              <a:rPr lang="en-US" sz="2400" dirty="0"/>
              <a:t>  How stages of the product life cycle relate to a firm’</a:t>
            </a:r>
            <a:r>
              <a:rPr lang="en-US" altLang="ja-JP" sz="2400" dirty="0"/>
              <a:t>s marketing objectives and marketing mix actions</a:t>
            </a:r>
            <a:endParaRPr lang="en-US" sz="2400" dirty="0"/>
          </a:p>
        </p:txBody>
      </p:sp>
      <p:pic>
        <p:nvPicPr>
          <p:cNvPr id="7" name="Content Placeholder 6" descr="A table charts  competition, product, price, place (distribution), and promotion.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69581"/>
            <a:ext cx="7594600" cy="4997427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hlinkClick r:id="" action="ppaction://noaction"/>
              </a:rPr>
              <a:t>Jump to Appendix 2 long image description</a:t>
            </a:r>
            <a:endParaRPr lang="en-US" dirty="0"/>
          </a:p>
        </p:txBody>
      </p:sp>
      <p:sp>
        <p:nvSpPr>
          <p:cNvPr id="5" name="Text Placeholder 4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45486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594" name="AutoShape 2"/>
          <p:cNvSpPr>
            <a:spLocks noChangeArrowheads="1"/>
          </p:cNvSpPr>
          <p:nvPr/>
        </p:nvSpPr>
        <p:spPr bwMode="auto">
          <a:xfrm>
            <a:off x="990600" y="184491"/>
            <a:ext cx="7921625" cy="1143000"/>
          </a:xfrm>
          <a:prstGeom prst="roundRect">
            <a:avLst>
              <a:gd name="adj" fmla="val 16667"/>
            </a:avLst>
          </a:prstGeom>
          <a:solidFill>
            <a:srgbClr val="FFD868">
              <a:alpha val="34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marL="228600" indent="9525">
              <a:lnSpc>
                <a:spcPct val="100000"/>
              </a:lnSpc>
              <a:spcBef>
                <a:spcPct val="0"/>
              </a:spcBef>
              <a:defRPr/>
            </a:pPr>
            <a:endParaRPr lang="en-US" sz="2400" dirty="0">
              <a:solidFill>
                <a:schemeClr val="accent2"/>
              </a:solidFill>
              <a:cs typeface="+mn-cs"/>
            </a:endParaRP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66800" y="274638"/>
            <a:ext cx="7620000" cy="1143000"/>
          </a:xfrm>
        </p:spPr>
        <p:txBody>
          <a:bodyPr/>
          <a:lstStyle/>
          <a:p>
            <a:r>
              <a:rPr lang="en-US" sz="2800" b="1" dirty="0">
                <a:solidFill>
                  <a:srgbClr val="00B0F0"/>
                </a:solidFill>
                <a:latin typeface="+mn-lt"/>
              </a:rPr>
              <a:t>CHARTING THE PRODUCT LIFE CYCLE</a:t>
            </a:r>
            <a:br>
              <a:rPr lang="en-US" sz="2800" b="1" dirty="0">
                <a:solidFill>
                  <a:srgbClr val="00B0F0"/>
                </a:solidFill>
                <a:latin typeface="+mn-lt"/>
              </a:rPr>
            </a:br>
            <a:r>
              <a:rPr lang="en-US" sz="2400" b="1" dirty="0">
                <a:solidFill>
                  <a:srgbClr val="00B0F0"/>
                </a:solidFill>
                <a:latin typeface="+mn-lt"/>
              </a:rPr>
              <a:t>INTRODUCTION STAGE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1523999" y="1685926"/>
            <a:ext cx="7234237" cy="35052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64FF"/>
                </a:solidFill>
                <a:hlinkClick r:id="" action="ppaction://noaction"/>
              </a:rPr>
              <a:t>Product Life Cycle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Introduction Stage:</a:t>
            </a:r>
          </a:p>
          <a:p>
            <a:r>
              <a:rPr lang="en-US" dirty="0"/>
              <a:t>Stimulate Trial</a:t>
            </a:r>
          </a:p>
          <a:p>
            <a:r>
              <a:rPr lang="en-US" dirty="0"/>
              <a:t>Primary Demand</a:t>
            </a:r>
          </a:p>
          <a:p>
            <a:r>
              <a:rPr lang="en-US" dirty="0"/>
              <a:t>Selective Demand</a:t>
            </a:r>
          </a:p>
          <a:p>
            <a:r>
              <a:rPr lang="en-US" dirty="0"/>
              <a:t>Skimming Strategy</a:t>
            </a:r>
          </a:p>
          <a:p>
            <a:r>
              <a:rPr lang="en-US" dirty="0"/>
              <a:t>Penetration Pricing</a:t>
            </a:r>
            <a:endParaRPr lang="en-US" b="1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2A725C-4228-4587-A4E6-667B2F2A2D2E}"/>
              </a:ext>
            </a:extLst>
          </p:cNvPr>
          <p:cNvSpPr txBox="1">
            <a:spLocks/>
          </p:cNvSpPr>
          <p:nvPr/>
        </p:nvSpPr>
        <p:spPr>
          <a:xfrm>
            <a:off x="2774349" y="5872163"/>
            <a:ext cx="2417175" cy="152400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Gillette Fusion</a:t>
            </a:r>
          </a:p>
          <a:p>
            <a:r>
              <a:rPr lang="en-US" sz="1800" dirty="0" err="1"/>
              <a:t>ProGlide</a:t>
            </a:r>
            <a:r>
              <a:rPr lang="en-US" sz="1800" dirty="0"/>
              <a:t> </a:t>
            </a:r>
          </a:p>
          <a:p>
            <a:pPr fontAlgn="auto">
              <a:spcAft>
                <a:spcPts val="0"/>
              </a:spcAft>
            </a:pPr>
            <a:endParaRPr lang="en-US" dirty="0"/>
          </a:p>
        </p:txBody>
      </p:sp>
      <p:pic>
        <p:nvPicPr>
          <p:cNvPr id="14" name="Picture 33" descr="Click for the Gillette Fusion ad.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524" y="5593048"/>
            <a:ext cx="7985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673743"/>
            <a:ext cx="1967858" cy="25582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571" y="1689517"/>
            <a:ext cx="2449286" cy="1633674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C22202-7930-4CCF-A9C1-CD519F33F321}"/>
              </a:ext>
            </a:extLst>
          </p:cNvPr>
          <p:cNvSpPr txBox="1">
            <a:spLocks/>
          </p:cNvSpPr>
          <p:nvPr/>
        </p:nvSpPr>
        <p:spPr>
          <a:xfrm>
            <a:off x="2743200" y="6557963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b="0" kern="0" dirty="0"/>
              <a:t>Top: </a:t>
            </a:r>
            <a:r>
              <a:rPr lang="en-US" b="0" dirty="0"/>
              <a:t>©Samuel </a:t>
            </a:r>
            <a:r>
              <a:rPr lang="en-US" b="0" dirty="0" err="1"/>
              <a:t>Corum</a:t>
            </a:r>
            <a:r>
              <a:rPr lang="en-US" b="0" dirty="0"/>
              <a:t>/Anadolu Agency/Getty Images; Bottom: ©McGraw-Hill Education/Mike Hruby, photographer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408535094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General Presentation-building-side">
  <a:themeElements>
    <a:clrScheme name="Otterson_powerpoin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tterson_power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Otterson_powerpoi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3D0D3045D2FF4FB51A5B63DF3AAA65" ma:contentTypeVersion="3" ma:contentTypeDescription="Create a new document." ma:contentTypeScope="" ma:versionID="6841a04a395bc456f6e306e967f3d95c">
  <xsd:schema xmlns:xsd="http://www.w3.org/2001/XMLSchema" xmlns:p="http://schemas.microsoft.com/office/2006/metadata/properties" xmlns:ns1="http://schemas.microsoft.com/sharepoint/v3" xmlns:ns2="8dfc9360-30d7-44fa-9454-8814658167eb" targetNamespace="http://schemas.microsoft.com/office/2006/metadata/properties" ma:root="true" ma:fieldsID="9af39eaed083fb799ebbfefa202d23f3" ns1:_="" ns2:_="">
    <xsd:import namespace="http://schemas.microsoft.com/sharepoint/v3"/>
    <xsd:import namespace="8dfc9360-30d7-44fa-9454-8814658167eb"/>
    <xsd:element name="properties">
      <xsd:complexType>
        <xsd:sequence>
          <xsd:element name="documentManagement">
            <xsd:complexType>
              <xsd:all>
                <xsd:element ref="ns2:Document_x0020_Audience" minOccurs="0"/>
                <xsd:element ref="ns2:Kind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6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7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:xsd="http://www.w3.org/2001/XMLSchema" xmlns:dms="http://schemas.microsoft.com/office/2006/documentManagement/types" targetNamespace="8dfc9360-30d7-44fa-9454-8814658167eb" elementFormDefault="qualified">
    <xsd:import namespace="http://schemas.microsoft.com/office/2006/documentManagement/types"/>
    <xsd:element name="Document_x0020_Audience" ma:index="2" nillable="true" ma:displayName="Document Audience" ma:default="Frequently Used" ma:internalName="Document_x0020_Audienc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Frequently Used"/>
                    <xsd:enumeration value="Faculty Assistant"/>
                    <xsd:enumeration value="Alumni"/>
                    <xsd:enumeration value="Students"/>
                  </xsd:restriction>
                </xsd:simpleType>
              </xsd:element>
            </xsd:sequence>
          </xsd:extension>
        </xsd:complexContent>
      </xsd:complexType>
    </xsd:element>
    <xsd:element name="Kind" ma:index="3" nillable="true" ma:displayName="Kind" ma:default="CDs" ma:format="Dropdown" ma:internalName="Kind">
      <xsd:simpleType>
        <xsd:union memberTypes="dms:Text">
          <xsd:simpleType>
            <xsd:restriction base="dms:Choice">
              <xsd:enumeration value="CDs"/>
              <xsd:enumeration value="Course Materials"/>
              <xsd:enumeration value="Forms"/>
              <xsd:enumeration value="Guidelines"/>
              <xsd:enumeration value="Insert Files"/>
              <xsd:enumeration value="Mailing Labels"/>
              <xsd:enumeration value="Maps"/>
              <xsd:enumeration value="Marketing Materials"/>
              <xsd:enumeration value="Name Badges"/>
              <xsd:enumeration value="PowerPoint"/>
              <xsd:enumeration value="Signage"/>
              <xsd:enumeration value="Stationery"/>
              <xsd:enumeration value="Web"/>
            </xsd:restriction>
          </xsd:simpleType>
        </xsd:un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 ma:readOnly="tru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LongProperties xmlns="http://schemas.microsoft.com/office/2006/metadata/longProperties"/>
</file>

<file path=customXml/item4.xml><?xml version="1.0" encoding="utf-8"?>
<p:properties xmlns:p="http://schemas.microsoft.com/office/2006/metadata/properties" xmlns:xsi="http://www.w3.org/2001/XMLSchema-instance">
  <documentManagement>
    <Kind xmlns="8dfc9360-30d7-44fa-9454-8814658167eb">Course Materials</Kind>
    <Document_x0020_Audience xmlns="8dfc9360-30d7-44fa-9454-8814658167eb"/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C11867CF-15CD-4A8E-9B76-7943E78E43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9056A18-FDE8-4B63-AE74-C7463994AC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dfc9360-30d7-44fa-9454-8814658167eb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7AF5EBA2-B4B7-41E0-9B6A-EF41C3DE360E}">
  <ds:schemaRefs>
    <ds:schemaRef ds:uri="http://schemas.microsoft.com/office/2006/metadata/longProperties"/>
  </ds:schemaRefs>
</ds:datastoreItem>
</file>

<file path=customXml/itemProps4.xml><?xml version="1.0" encoding="utf-8"?>
<ds:datastoreItem xmlns:ds="http://schemas.openxmlformats.org/officeDocument/2006/customXml" ds:itemID="{069410F0-41F1-42B4-BB9F-D8918C5FCEB4}">
  <ds:schemaRefs>
    <ds:schemaRef ds:uri="http://www.w3.org/XML/1998/namespace"/>
    <ds:schemaRef ds:uri="http://purl.org/dc/dcmitype/"/>
    <ds:schemaRef ds:uri="http://purl.org/dc/terms/"/>
    <ds:schemaRef ds:uri="http://purl.org/dc/elements/1.1/"/>
    <ds:schemaRef ds:uri="8dfc9360-30d7-44fa-9454-8814658167eb"/>
    <ds:schemaRef ds:uri="http://schemas.microsoft.com/office/2006/documentManagement/types"/>
    <ds:schemaRef ds:uri="http://schemas.openxmlformats.org/package/2006/metadata/core-properties"/>
    <ds:schemaRef ds:uri="http://schemas.microsoft.com/sharepoint/v3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General Presentation-building-side</Template>
  <TotalTime>2747</TotalTime>
  <Words>1535</Words>
  <Application>Microsoft Macintosh PowerPoint</Application>
  <PresentationFormat>On-screen Show (4:3)</PresentationFormat>
  <Paragraphs>276</Paragraphs>
  <Slides>42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Wingdings</vt:lpstr>
      <vt:lpstr>General Presentation-building-side</vt:lpstr>
      <vt:lpstr>The Rady School of Management </vt:lpstr>
      <vt:lpstr>Announcements – February 19th</vt:lpstr>
      <vt:lpstr>Group Work – Marketing Plan Project</vt:lpstr>
      <vt:lpstr>LEARNING OBJECTIVES (LO)  AFTER READING CHAPTER 11 YOU SHOULD BE ABLE TO:</vt:lpstr>
      <vt:lpstr>GATORADE: BRINGING BRINGING SCIENCE TO SWEAT FOR MORE THAN 50 YEARS </vt:lpstr>
      <vt:lpstr>FIGURE 11-1  How stages of the product life cycle relate to a firm’s marketing objectives and marketing mix actions.</vt:lpstr>
      <vt:lpstr>FIGURE 11-1A  Stages of the product life cycle and its total industry sales and total industry profit</vt:lpstr>
      <vt:lpstr>FIGURE 11-1B  How stages of the product life cycle relate to a firm’s marketing objectives and marketing mix actions</vt:lpstr>
      <vt:lpstr>CHARTING THE PRODUCT LIFE CYCLE INTRODUCTION STAGE</vt:lpstr>
      <vt:lpstr>FIGURE 11-2  Product life cycle for the stand-alone fax machine for business use: 1970-2016.</vt:lpstr>
      <vt:lpstr>CHARTING THE PRODUCT LIFE CYCLE  GROWTH STAGE</vt:lpstr>
      <vt:lpstr>CHARTING THE PRODUCT LIFE CYCLE  MATURITY STAGE</vt:lpstr>
      <vt:lpstr>CHARTING THE PRODUCT LIFE CYCLE  DECLINE STAGE</vt:lpstr>
      <vt:lpstr>MARKETING MATTERS Will E-Mail Spell Extinction for Fax Machines?</vt:lpstr>
      <vt:lpstr>CHARTING THE PRODUCT LIFE CYCLE  THREE ASPECTS (1 of 2)</vt:lpstr>
      <vt:lpstr>FIGURE 11-3  Alternative product life-cycle curves based on product types</vt:lpstr>
      <vt:lpstr>THE PRODUCT LEVEL: CLASS AND FORM</vt:lpstr>
      <vt:lpstr>FIGURE 11-4  Prerecorded music product life cycles by product form.</vt:lpstr>
      <vt:lpstr>FIGURE 11-5  Five categories and profiles of product adopters (diffusion of innovation).</vt:lpstr>
      <vt:lpstr>CHARTING THE PRODUCT LIFE CYCLE  FOUR ASPECTS</vt:lpstr>
      <vt:lpstr>MANAGING THE PRODUCT LIFE CYCLE ROLE OF A PRODUCT MANAGER</vt:lpstr>
      <vt:lpstr>MANAGING THE PRODUCT LIFE CYCLE MODIFYING THE PRODUCT OR MARKET</vt:lpstr>
      <vt:lpstr>MANAGING THE PRODUCT LIFE CYCLE REPOSITIONING THE PRODUCT </vt:lpstr>
      <vt:lpstr>MAKING RESPONSIBLE DECISIONS Consumer Economics of Downsizing— Get Less, Pay More</vt:lpstr>
      <vt:lpstr>BRANDING AND BRAND MANAGEMENT BRAND PERSONALITY AND BRAND EQUITY (1 of 3)</vt:lpstr>
      <vt:lpstr>BRANDING AND BRAND MANAGEMENT BRAND PERSONALITY AND BRAND EQUITY (2 of 3)</vt:lpstr>
      <vt:lpstr>BRANDING AND BRAND MANAGEMENT BRAND PERSONALITY AND BRAND EQUITY (3 of 3)</vt:lpstr>
      <vt:lpstr>BRANDING AND BRAND MANAGEMENT PICKING A GOOD BRAND NAME</vt:lpstr>
      <vt:lpstr>PACKAGING AND LABELING PRODUCTS CREATING CUSTOMER VALUE AND COMPETITIVE ADVANTAGE</vt:lpstr>
      <vt:lpstr>LEARNING OBJECTIVES (LO) Today’s Lecture Marketing Services  </vt:lpstr>
      <vt:lpstr>FIGURE 12-1  Services are a larger part of the U.S. GDP than goods </vt:lpstr>
      <vt:lpstr>FIGURE 12-2  Inventory carrying costs of services depend on the cost of employees and equipment </vt:lpstr>
      <vt:lpstr>HOW CONSUMERS PURCHASE SERVICES ASSESSING SERVICE QUALITY </vt:lpstr>
      <vt:lpstr>MARKETING MATTERS Managing Service Failures: The Importance of Monitoring and Guarantees </vt:lpstr>
      <vt:lpstr>FIGURE 12-7  Customer contact audit for a car rental agency (green boxes = customer activity; orange boxes = employee activity) </vt:lpstr>
      <vt:lpstr>MANAGING THE MARKETING OF SERVICES THE SEVEN Ps OF SERVICES (1 of 2)  </vt:lpstr>
      <vt:lpstr>MANAGING THE MARKETING OF SERVICES THE SEVEN Ps OF SERVICES (2 of 2) </vt:lpstr>
      <vt:lpstr>Next Time….Wednesday, February 24th </vt:lpstr>
      <vt:lpstr>The Rady School of Management </vt:lpstr>
      <vt:lpstr>FIGURE 11-6  The customer-based brand equity pyramid</vt:lpstr>
      <vt:lpstr>FIGURE 12-5  Consumers use search, experience, and credence properties to evaluate services </vt:lpstr>
      <vt:lpstr>FIGURE 12-3  The service continuum shows how offerings can vary in their balance of products and services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Undergraduate Programs</dc:title>
  <dc:creator>gazarabadi</dc:creator>
  <cp:lastModifiedBy>Burt De Mill</cp:lastModifiedBy>
  <cp:revision>161</cp:revision>
  <cp:lastPrinted>2013-04-01T20:55:20Z</cp:lastPrinted>
  <dcterms:created xsi:type="dcterms:W3CDTF">2011-10-17T21:09:11Z</dcterms:created>
  <dcterms:modified xsi:type="dcterms:W3CDTF">2020-02-19T01:07:15Z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</Properties>
</file>